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3"/>
    <p:sldMasterId id="214748369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10287000" cx="18288000"/>
  <p:notesSz cx="6858000" cy="9144000"/>
  <p:embeddedFontLst>
    <p:embeddedFont>
      <p:font typeface="Ubuntu Light"/>
      <p:regular r:id="rId36"/>
      <p:bold r:id="rId37"/>
      <p:italic r:id="rId38"/>
      <p:boldItalic r:id="rId39"/>
    </p:embeddedFont>
    <p:embeddedFont>
      <p:font typeface="Ubuntu"/>
      <p:regular r:id="rId40"/>
      <p:bold r:id="rId41"/>
      <p:italic r:id="rId42"/>
      <p:boldItalic r:id="rId43"/>
    </p:embeddedFont>
    <p:embeddedFont>
      <p:font typeface="Ubuntu Medium"/>
      <p:regular r:id="rId44"/>
      <p:bold r:id="rId45"/>
      <p:italic r:id="rId46"/>
      <p:boldItalic r:id="rId47"/>
    </p:embeddedFont>
    <p:embeddedFont>
      <p:font typeface="Lobster"/>
      <p:regular r:id="rId48"/>
    </p:embeddedFont>
    <p:embeddedFont>
      <p:font typeface="Sora Light"/>
      <p:regular r:id="rId49"/>
      <p:bold r:id="rId50"/>
    </p:embeddedFont>
    <p:embeddedFont>
      <p:font typeface="Sora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regular.fntdata"/><Relationship Id="rId42" Type="http://schemas.openxmlformats.org/officeDocument/2006/relationships/font" Target="fonts/Ubuntu-italic.fntdata"/><Relationship Id="rId41" Type="http://schemas.openxmlformats.org/officeDocument/2006/relationships/font" Target="fonts/Ubuntu-bold.fntdata"/><Relationship Id="rId44" Type="http://schemas.openxmlformats.org/officeDocument/2006/relationships/font" Target="fonts/UbuntuMedium-regular.fntdata"/><Relationship Id="rId43" Type="http://schemas.openxmlformats.org/officeDocument/2006/relationships/font" Target="fonts/Ubuntu-boldItalic.fntdata"/><Relationship Id="rId46" Type="http://schemas.openxmlformats.org/officeDocument/2006/relationships/font" Target="fonts/UbuntuMedium-italic.fntdata"/><Relationship Id="rId45" Type="http://schemas.openxmlformats.org/officeDocument/2006/relationships/font" Target="fonts/Ubuntu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Lobster-regular.fntdata"/><Relationship Id="rId47" Type="http://schemas.openxmlformats.org/officeDocument/2006/relationships/font" Target="fonts/UbuntuMedium-boldItalic.fntdata"/><Relationship Id="rId49" Type="http://schemas.openxmlformats.org/officeDocument/2006/relationships/font" Target="fonts/Sora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UbuntuLight-bold.fntdata"/><Relationship Id="rId36" Type="http://schemas.openxmlformats.org/officeDocument/2006/relationships/font" Target="fonts/UbuntuLight-regular.fntdata"/><Relationship Id="rId39" Type="http://schemas.openxmlformats.org/officeDocument/2006/relationships/font" Target="fonts/UbuntuLight-boldItalic.fntdata"/><Relationship Id="rId38" Type="http://schemas.openxmlformats.org/officeDocument/2006/relationships/font" Target="fonts/UbuntuLight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ra-regular.fntdata"/><Relationship Id="rId50" Type="http://schemas.openxmlformats.org/officeDocument/2006/relationships/font" Target="fonts/SoraLight-bold.fntdata"/><Relationship Id="rId52" Type="http://schemas.openxmlformats.org/officeDocument/2006/relationships/font" Target="fonts/Sor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72f12a3fe_28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872f12a3fe_28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872f12a3fe_33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2872f12a3fe_33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872f12a3fe_33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2872f12a3fe_33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872f12a3fe_2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872f12a3fe_2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g2872f12a3fe_2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872f12a3fe_20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872f12a3fe_20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g2872f12a3fe_20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72f12a3fe_33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72f12a3fe_33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872f12a3fe_33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cee5aaa96_1_3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cee5aaa96_1_3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fcee5aaa96_1_3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72f12a3fe_28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872f12a3fe_28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/>
          <p:nvPr>
            <p:ph idx="2" type="pic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34" name="Google Shape;34;p11"/>
          <p:cNvSpPr/>
          <p:nvPr>
            <p:ph idx="3" type="pic"/>
          </p:nvPr>
        </p:nvSpPr>
        <p:spPr>
          <a:xfrm>
            <a:off x="3225690" y="1730265"/>
            <a:ext cx="2300192" cy="2300192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35" name="Google Shape;35;p11"/>
          <p:cNvSpPr/>
          <p:nvPr>
            <p:ph idx="4" type="pic"/>
          </p:nvPr>
        </p:nvSpPr>
        <p:spPr>
          <a:xfrm>
            <a:off x="12565903" y="1730264"/>
            <a:ext cx="2300192" cy="2300192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/>
          <p:nvPr>
            <p:ph idx="2" type="pic"/>
          </p:nvPr>
        </p:nvSpPr>
        <p:spPr>
          <a:xfrm>
            <a:off x="13189480" y="5133702"/>
            <a:ext cx="3644596" cy="515329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38" name="Google Shape;38;p12"/>
          <p:cNvSpPr/>
          <p:nvPr>
            <p:ph idx="3" type="pic"/>
          </p:nvPr>
        </p:nvSpPr>
        <p:spPr>
          <a:xfrm>
            <a:off x="7321702" y="5133702"/>
            <a:ext cx="3644595" cy="515329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39" name="Google Shape;39;p12"/>
          <p:cNvSpPr/>
          <p:nvPr>
            <p:ph idx="4" type="pic"/>
          </p:nvPr>
        </p:nvSpPr>
        <p:spPr>
          <a:xfrm>
            <a:off x="1453925" y="5133702"/>
            <a:ext cx="3644595" cy="515329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/>
          <p:nvPr>
            <p:ph idx="2" type="pic"/>
          </p:nvPr>
        </p:nvSpPr>
        <p:spPr>
          <a:xfrm>
            <a:off x="5479869" y="3429000"/>
            <a:ext cx="5479869" cy="3429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42" name="Google Shape;42;p13"/>
          <p:cNvSpPr/>
          <p:nvPr>
            <p:ph idx="3" type="pic"/>
          </p:nvPr>
        </p:nvSpPr>
        <p:spPr>
          <a:xfrm>
            <a:off x="0" y="0"/>
            <a:ext cx="5479869" cy="3429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43" name="Google Shape;43;p13"/>
          <p:cNvSpPr/>
          <p:nvPr>
            <p:ph idx="4" type="pic"/>
          </p:nvPr>
        </p:nvSpPr>
        <p:spPr>
          <a:xfrm>
            <a:off x="0" y="6858000"/>
            <a:ext cx="5479869" cy="3429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/>
          <p:nvPr>
            <p:ph idx="2" type="pic"/>
          </p:nvPr>
        </p:nvSpPr>
        <p:spPr>
          <a:xfrm>
            <a:off x="8462290" y="568364"/>
            <a:ext cx="8778454" cy="884704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/>
          <p:nvPr>
            <p:ph idx="2" type="pic"/>
          </p:nvPr>
        </p:nvSpPr>
        <p:spPr>
          <a:xfrm>
            <a:off x="2483439" y="822961"/>
            <a:ext cx="13753692" cy="5237164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/>
          <p:nvPr>
            <p:ph idx="2" type="pic"/>
          </p:nvPr>
        </p:nvSpPr>
        <p:spPr>
          <a:xfrm>
            <a:off x="2113871" y="568810"/>
            <a:ext cx="14609453" cy="596235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/>
          <p:nvPr>
            <p:ph idx="2" type="pic"/>
          </p:nvPr>
        </p:nvSpPr>
        <p:spPr>
          <a:xfrm>
            <a:off x="8554504" y="744636"/>
            <a:ext cx="8946048" cy="8680596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/>
          <p:nvPr>
            <p:ph idx="2" type="pic"/>
          </p:nvPr>
        </p:nvSpPr>
        <p:spPr>
          <a:xfrm>
            <a:off x="5580401" y="1158821"/>
            <a:ext cx="7723705" cy="7587609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/>
          <p:nvPr>
            <p:ph idx="2" type="pic"/>
          </p:nvPr>
        </p:nvSpPr>
        <p:spPr>
          <a:xfrm>
            <a:off x="1127827" y="970575"/>
            <a:ext cx="8537122" cy="857581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/>
          <p:nvPr>
            <p:ph idx="2" type="pic"/>
          </p:nvPr>
        </p:nvSpPr>
        <p:spPr>
          <a:xfrm>
            <a:off x="0" y="1"/>
            <a:ext cx="9209314" cy="10145833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Slide">
  <p:cSld name="3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Slide">
  <p:cSld name="18_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/>
          <p:nvPr>
            <p:ph idx="2" type="pic"/>
          </p:nvPr>
        </p:nvSpPr>
        <p:spPr>
          <a:xfrm>
            <a:off x="0" y="0"/>
            <a:ext cx="9946076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>
            <p:ph idx="2" type="pic"/>
          </p:nvPr>
        </p:nvSpPr>
        <p:spPr>
          <a:xfrm>
            <a:off x="1122164" y="844925"/>
            <a:ext cx="15911803" cy="428117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Slide">
  <p:cSld name="20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/>
          <p:nvPr>
            <p:ph idx="2" type="pic"/>
          </p:nvPr>
        </p:nvSpPr>
        <p:spPr>
          <a:xfrm>
            <a:off x="1901728" y="4913963"/>
            <a:ext cx="14637682" cy="3953992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Slide">
  <p:cSld name="21_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/>
          <p:nvPr>
            <p:ph idx="2" type="pic"/>
          </p:nvPr>
        </p:nvSpPr>
        <p:spPr>
          <a:xfrm>
            <a:off x="6786440" y="1"/>
            <a:ext cx="11501560" cy="8735077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/>
          <p:nvPr>
            <p:ph idx="2" type="pic"/>
          </p:nvPr>
        </p:nvSpPr>
        <p:spPr>
          <a:xfrm>
            <a:off x="0" y="1051072"/>
            <a:ext cx="11362258" cy="9235929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/>
          <p:nvPr>
            <p:ph idx="2" type="pic"/>
          </p:nvPr>
        </p:nvSpPr>
        <p:spPr>
          <a:xfrm>
            <a:off x="7985436" y="0"/>
            <a:ext cx="8944056" cy="10056208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/>
          <p:nvPr>
            <p:ph idx="2" type="pic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/>
          <p:nvPr>
            <p:ph idx="2" type="pic"/>
          </p:nvPr>
        </p:nvSpPr>
        <p:spPr>
          <a:xfrm>
            <a:off x="8588236" y="1340566"/>
            <a:ext cx="9699765" cy="8946435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/>
          <p:nvPr>
            <p:ph idx="2" type="pic"/>
          </p:nvPr>
        </p:nvSpPr>
        <p:spPr>
          <a:xfrm>
            <a:off x="4608929" y="899724"/>
            <a:ext cx="9126537" cy="7419095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itle Slide">
  <p:cSld name="26_Title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/>
          <p:nvPr>
            <p:ph idx="2" type="pic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78" name="Google Shape;78;p30"/>
          <p:cNvSpPr/>
          <p:nvPr>
            <p:ph idx="3" type="pic"/>
          </p:nvPr>
        </p:nvSpPr>
        <p:spPr>
          <a:xfrm>
            <a:off x="11291742" y="1112428"/>
            <a:ext cx="4139119" cy="4507735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79" name="Google Shape;79;p30"/>
          <p:cNvSpPr/>
          <p:nvPr>
            <p:ph idx="4" type="pic"/>
          </p:nvPr>
        </p:nvSpPr>
        <p:spPr>
          <a:xfrm>
            <a:off x="2558886" y="1159554"/>
            <a:ext cx="4269817" cy="4483735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Slide">
  <p:cSld name="17_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8988250" y="0"/>
            <a:ext cx="929975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Slide">
  <p:cSld name="27_Title Slid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"/>
          <p:cNvSpPr/>
          <p:nvPr>
            <p:ph idx="2" type="pic"/>
          </p:nvPr>
        </p:nvSpPr>
        <p:spPr>
          <a:xfrm>
            <a:off x="8205304" y="742390"/>
            <a:ext cx="9240942" cy="8714439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itle Slide">
  <p:cSld name="28_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/>
          <p:nvPr>
            <p:ph idx="2" type="pic"/>
          </p:nvPr>
        </p:nvSpPr>
        <p:spPr>
          <a:xfrm>
            <a:off x="5597695" y="873862"/>
            <a:ext cx="6704664" cy="8384438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itle Slide">
  <p:cSld name="29_Title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/>
          <p:nvPr>
            <p:ph idx="2" type="pic"/>
          </p:nvPr>
        </p:nvSpPr>
        <p:spPr>
          <a:xfrm>
            <a:off x="3733128" y="0"/>
            <a:ext cx="14554872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Slide">
  <p:cSld name="30_Title Sli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/>
          <p:nvPr>
            <p:ph idx="2" type="pic"/>
          </p:nvPr>
        </p:nvSpPr>
        <p:spPr>
          <a:xfrm>
            <a:off x="3801426" y="1"/>
            <a:ext cx="7972702" cy="406795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88" name="Google Shape;88;p34"/>
          <p:cNvSpPr/>
          <p:nvPr>
            <p:ph idx="3" type="pic"/>
          </p:nvPr>
        </p:nvSpPr>
        <p:spPr>
          <a:xfrm>
            <a:off x="12832894" y="5126720"/>
            <a:ext cx="5455106" cy="516028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89" name="Google Shape;89;p34"/>
          <p:cNvSpPr/>
          <p:nvPr>
            <p:ph idx="4" type="pic"/>
          </p:nvPr>
        </p:nvSpPr>
        <p:spPr>
          <a:xfrm>
            <a:off x="8312895" y="606718"/>
            <a:ext cx="7972702" cy="797270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/>
          <p:nvPr>
            <p:ph type="title"/>
          </p:nvPr>
        </p:nvSpPr>
        <p:spPr>
          <a:xfrm>
            <a:off x="2610998" y="0"/>
            <a:ext cx="154779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/>
            </a:lvl9pPr>
          </a:lstStyle>
          <a:p/>
        </p:txBody>
      </p:sp>
      <p:sp>
        <p:nvSpPr>
          <p:cNvPr id="92" name="Google Shape;92;p35"/>
          <p:cNvSpPr txBox="1"/>
          <p:nvPr>
            <p:ph idx="1" type="body"/>
          </p:nvPr>
        </p:nvSpPr>
        <p:spPr>
          <a:xfrm>
            <a:off x="2842350" y="1758722"/>
            <a:ext cx="141888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600"/>
              <a:buChar char="•"/>
              <a:defRPr sz="2300"/>
            </a:lvl1pPr>
            <a:lvl2pPr indent="-3746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  <a:defRPr sz="2100"/>
            </a:lvl2pPr>
            <a:lvl3pPr indent="-355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1800"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700"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700"/>
            </a:lvl5pPr>
            <a:lvl6pPr indent="-3619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93" name="Google Shape;93;p35"/>
          <p:cNvSpPr txBox="1"/>
          <p:nvPr>
            <p:ph idx="12" type="sldNum"/>
          </p:nvPr>
        </p:nvSpPr>
        <p:spPr>
          <a:xfrm>
            <a:off x="0" y="9749356"/>
            <a:ext cx="64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/>
          <p:nvPr>
            <p:ph type="ctrTitle"/>
          </p:nvPr>
        </p:nvSpPr>
        <p:spPr>
          <a:xfrm>
            <a:off x="623416" y="1489150"/>
            <a:ext cx="17041200" cy="41055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96" name="Google Shape;96;p36"/>
          <p:cNvSpPr txBox="1"/>
          <p:nvPr>
            <p:ph idx="1" type="subTitle"/>
          </p:nvPr>
        </p:nvSpPr>
        <p:spPr>
          <a:xfrm>
            <a:off x="623400" y="5668250"/>
            <a:ext cx="170412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7" name="Google Shape;97;p36"/>
          <p:cNvSpPr txBox="1"/>
          <p:nvPr>
            <p:ph idx="12" type="sldNum"/>
          </p:nvPr>
        </p:nvSpPr>
        <p:spPr>
          <a:xfrm>
            <a:off x="16944915" y="9326433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7"/>
          <p:cNvSpPr txBox="1"/>
          <p:nvPr>
            <p:ph type="title"/>
          </p:nvPr>
        </p:nvSpPr>
        <p:spPr>
          <a:xfrm>
            <a:off x="2610998" y="0"/>
            <a:ext cx="154773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0" name="Google Shape;100;p37"/>
          <p:cNvSpPr txBox="1"/>
          <p:nvPr>
            <p:ph idx="1" type="body"/>
          </p:nvPr>
        </p:nvSpPr>
        <p:spPr>
          <a:xfrm>
            <a:off x="2842350" y="2738438"/>
            <a:ext cx="141885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>
            <a:lvl1pPr indent="-520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4600"/>
              <a:buChar char="•"/>
              <a:defRPr sz="2100"/>
            </a:lvl1pPr>
            <a:lvl2pPr indent="-482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4000"/>
              <a:buChar char="•"/>
              <a:defRPr sz="2100"/>
            </a:lvl2pPr>
            <a:lvl3pPr indent="-43815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300"/>
              <a:buChar char="•"/>
              <a:defRPr sz="2100"/>
            </a:lvl3pPr>
            <a:lvl4pPr indent="-4191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 sz="2100"/>
            </a:lvl4pPr>
            <a:lvl5pPr indent="-4191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 sz="2100"/>
            </a:lvl5pPr>
            <a:lvl6pPr indent="-40005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100"/>
            </a:lvl6pPr>
            <a:lvl7pPr indent="-40005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100"/>
            </a:lvl7pPr>
            <a:lvl8pPr indent="-40005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100"/>
            </a:lvl8pPr>
            <a:lvl9pPr indent="-40005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100"/>
            </a:lvl9pPr>
          </a:lstStyle>
          <a:p/>
        </p:txBody>
      </p:sp>
      <p:sp>
        <p:nvSpPr>
          <p:cNvPr id="101" name="Google Shape;101;p37"/>
          <p:cNvSpPr txBox="1"/>
          <p:nvPr>
            <p:ph idx="12" type="sldNum"/>
          </p:nvPr>
        </p:nvSpPr>
        <p:spPr>
          <a:xfrm>
            <a:off x="0" y="9749357"/>
            <a:ext cx="64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0"/>
          <p:cNvSpPr txBox="1"/>
          <p:nvPr>
            <p:ph type="title"/>
          </p:nvPr>
        </p:nvSpPr>
        <p:spPr>
          <a:xfrm>
            <a:off x="2610998" y="0"/>
            <a:ext cx="154779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10" name="Google Shape;110;p40"/>
          <p:cNvSpPr txBox="1"/>
          <p:nvPr>
            <p:ph idx="1" type="body"/>
          </p:nvPr>
        </p:nvSpPr>
        <p:spPr>
          <a:xfrm>
            <a:off x="2842350" y="1758722"/>
            <a:ext cx="141888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600"/>
              <a:buChar char="•"/>
              <a:defRPr sz="2300"/>
            </a:lvl1pPr>
            <a:lvl2pPr indent="-3746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  <a:defRPr sz="2100"/>
            </a:lvl2pPr>
            <a:lvl3pPr indent="-355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1800"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700"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700"/>
            </a:lvl5pPr>
            <a:lvl6pPr indent="-3619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11" name="Google Shape;111;p40"/>
          <p:cNvSpPr txBox="1"/>
          <p:nvPr>
            <p:ph idx="12" type="sldNum"/>
          </p:nvPr>
        </p:nvSpPr>
        <p:spPr>
          <a:xfrm>
            <a:off x="0" y="9749356"/>
            <a:ext cx="644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Title Slide">
  <p:cSld name="32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2"/>
          <p:cNvSpPr txBox="1"/>
          <p:nvPr>
            <p:ph type="ctrTitle"/>
          </p:nvPr>
        </p:nvSpPr>
        <p:spPr>
          <a:xfrm>
            <a:off x="623416" y="1489150"/>
            <a:ext cx="17041200" cy="4105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9pPr>
          </a:lstStyle>
          <a:p/>
        </p:txBody>
      </p:sp>
      <p:sp>
        <p:nvSpPr>
          <p:cNvPr id="117" name="Google Shape;117;p42"/>
          <p:cNvSpPr txBox="1"/>
          <p:nvPr>
            <p:ph idx="1" type="subTitle"/>
          </p:nvPr>
        </p:nvSpPr>
        <p:spPr>
          <a:xfrm>
            <a:off x="623400" y="5668250"/>
            <a:ext cx="170412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8" name="Google Shape;118;p42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3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1" name="Google Shape;121;p43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4" name="Google Shape;124;p4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125" name="Google Shape;125;p44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8" name="Google Shape;128;p45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29" name="Google Shape;129;p45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30" name="Google Shape;130;p45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6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137150" spcFirstLastPara="1" rIns="137150" wrap="square" tIns="1371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3" name="Google Shape;133;p46"/>
          <p:cNvSpPr txBox="1"/>
          <p:nvPr>
            <p:ph idx="1" type="body"/>
          </p:nvPr>
        </p:nvSpPr>
        <p:spPr>
          <a:xfrm>
            <a:off x="623400" y="2779200"/>
            <a:ext cx="5616000" cy="6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34" name="Google Shape;134;p46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7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37" name="Google Shape;137;p47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8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8"/>
          <p:cNvSpPr txBox="1"/>
          <p:nvPr>
            <p:ph type="title"/>
          </p:nvPr>
        </p:nvSpPr>
        <p:spPr>
          <a:xfrm>
            <a:off x="531000" y="2466350"/>
            <a:ext cx="80907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/>
        </p:txBody>
      </p:sp>
      <p:sp>
        <p:nvSpPr>
          <p:cNvPr id="141" name="Google Shape;141;p48"/>
          <p:cNvSpPr txBox="1"/>
          <p:nvPr>
            <p:ph idx="1" type="subTitle"/>
          </p:nvPr>
        </p:nvSpPr>
        <p:spPr>
          <a:xfrm>
            <a:off x="531000" y="5606150"/>
            <a:ext cx="8090700" cy="24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2" name="Google Shape;142;p48"/>
          <p:cNvSpPr txBox="1"/>
          <p:nvPr>
            <p:ph idx="2" type="body"/>
          </p:nvPr>
        </p:nvSpPr>
        <p:spPr>
          <a:xfrm>
            <a:off x="9879000" y="1448150"/>
            <a:ext cx="7674000" cy="73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143" name="Google Shape;143;p48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9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</a:lstStyle>
          <a:p/>
        </p:txBody>
      </p:sp>
      <p:sp>
        <p:nvSpPr>
          <p:cNvPr id="146" name="Google Shape;146;p49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0"/>
          <p:cNvSpPr txBox="1"/>
          <p:nvPr>
            <p:ph hasCustomPrompt="1" type="title"/>
          </p:nvPr>
        </p:nvSpPr>
        <p:spPr>
          <a:xfrm>
            <a:off x="623400" y="2212250"/>
            <a:ext cx="17041200" cy="3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150" lIns="137150" spcFirstLastPara="1" rIns="137150" wrap="square" tIns="1371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9pPr>
          </a:lstStyle>
          <a:p>
            <a:r>
              <a:t>xx%</a:t>
            </a:r>
          </a:p>
        </p:txBody>
      </p:sp>
      <p:sp>
        <p:nvSpPr>
          <p:cNvPr id="149" name="Google Shape;149;p50"/>
          <p:cNvSpPr txBox="1"/>
          <p:nvPr>
            <p:ph idx="1" type="body"/>
          </p:nvPr>
        </p:nvSpPr>
        <p:spPr>
          <a:xfrm>
            <a:off x="623400" y="6304450"/>
            <a:ext cx="17041200" cy="26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4000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150" name="Google Shape;150;p50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43126"/>
            <a:ext cx="13716002" cy="5932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1"/>
          <p:cNvGrpSpPr/>
          <p:nvPr/>
        </p:nvGrpSpPr>
        <p:grpSpPr>
          <a:xfrm>
            <a:off x="-259" y="4661645"/>
            <a:ext cx="18963138" cy="3145270"/>
            <a:chOff x="10699" y="7289"/>
            <a:chExt cx="3913" cy="649"/>
          </a:xfrm>
        </p:grpSpPr>
        <p:sp>
          <p:nvSpPr>
            <p:cNvPr id="154" name="Google Shape;154;p51"/>
            <p:cNvSpPr/>
            <p:nvPr/>
          </p:nvSpPr>
          <p:spPr>
            <a:xfrm>
              <a:off x="10712" y="7289"/>
              <a:ext cx="39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1"/>
            <p:cNvSpPr/>
            <p:nvPr/>
          </p:nvSpPr>
          <p:spPr>
            <a:xfrm>
              <a:off x="11512" y="7314"/>
              <a:ext cx="201" cy="450"/>
            </a:xfrm>
            <a:custGeom>
              <a:rect b="b" l="l" r="r" t="t"/>
              <a:pathLst>
                <a:path extrusionOk="0" h="34" w="16">
                  <a:moveTo>
                    <a:pt x="8" y="34"/>
                  </a:moveTo>
                  <a:cubicBezTo>
                    <a:pt x="13" y="34"/>
                    <a:pt x="16" y="31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1"/>
            <p:cNvSpPr/>
            <p:nvPr/>
          </p:nvSpPr>
          <p:spPr>
            <a:xfrm>
              <a:off x="12609" y="7302"/>
              <a:ext cx="566" cy="636"/>
            </a:xfrm>
            <a:custGeom>
              <a:rect b="b" l="l" r="r" t="t"/>
              <a:pathLst>
                <a:path extrusionOk="0" h="48" w="45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2" y="4"/>
                    <a:pt x="42" y="13"/>
                  </a:cubicBezTo>
                  <a:cubicBezTo>
                    <a:pt x="42" y="18"/>
                    <a:pt x="39" y="21"/>
                    <a:pt x="36" y="23"/>
                  </a:cubicBezTo>
                  <a:cubicBezTo>
                    <a:pt x="42" y="25"/>
                    <a:pt x="45" y="28"/>
                    <a:pt x="45" y="35"/>
                  </a:cubicBezTo>
                  <a:cubicBezTo>
                    <a:pt x="45" y="43"/>
                    <a:pt x="39" y="48"/>
                    <a:pt x="27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0"/>
                  </a:lnTo>
                  <a:close/>
                  <a:moveTo>
                    <a:pt x="21" y="18"/>
                  </a:moveTo>
                  <a:cubicBezTo>
                    <a:pt x="24" y="18"/>
                    <a:pt x="25" y="17"/>
                    <a:pt x="25" y="15"/>
                  </a:cubicBezTo>
                  <a:cubicBezTo>
                    <a:pt x="25" y="13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8"/>
                    <a:pt x="16" y="18"/>
                    <a:pt x="16" y="18"/>
                  </a:cubicBezTo>
                  <a:lnTo>
                    <a:pt x="21" y="18"/>
                  </a:lnTo>
                  <a:close/>
                  <a:moveTo>
                    <a:pt x="24" y="37"/>
                  </a:moveTo>
                  <a:cubicBezTo>
                    <a:pt x="27" y="37"/>
                    <a:pt x="28" y="35"/>
                    <a:pt x="28" y="33"/>
                  </a:cubicBezTo>
                  <a:cubicBezTo>
                    <a:pt x="28" y="31"/>
                    <a:pt x="27" y="29"/>
                    <a:pt x="2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7"/>
                    <a:pt x="16" y="37"/>
                    <a:pt x="16" y="37"/>
                  </a:cubicBezTo>
                  <a:lnTo>
                    <a:pt x="24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1"/>
            <p:cNvSpPr/>
            <p:nvPr/>
          </p:nvSpPr>
          <p:spPr>
            <a:xfrm>
              <a:off x="13224" y="7302"/>
              <a:ext cx="667" cy="636"/>
            </a:xfrm>
            <a:custGeom>
              <a:rect b="b" l="l" r="r" t="t"/>
              <a:pathLst>
                <a:path extrusionOk="0" h="636" w="667">
                  <a:moveTo>
                    <a:pt x="214" y="0"/>
                  </a:moveTo>
                  <a:lnTo>
                    <a:pt x="453" y="0"/>
                  </a:lnTo>
                  <a:lnTo>
                    <a:pt x="667" y="636"/>
                  </a:lnTo>
                  <a:lnTo>
                    <a:pt x="478" y="636"/>
                  </a:lnTo>
                  <a:lnTo>
                    <a:pt x="440" y="543"/>
                  </a:lnTo>
                  <a:lnTo>
                    <a:pt x="227" y="543"/>
                  </a:lnTo>
                  <a:lnTo>
                    <a:pt x="201" y="636"/>
                  </a:lnTo>
                  <a:lnTo>
                    <a:pt x="0" y="636"/>
                  </a:lnTo>
                  <a:lnTo>
                    <a:pt x="214" y="0"/>
                  </a:lnTo>
                  <a:close/>
                  <a:moveTo>
                    <a:pt x="277" y="384"/>
                  </a:moveTo>
                  <a:lnTo>
                    <a:pt x="390" y="384"/>
                  </a:lnTo>
                  <a:lnTo>
                    <a:pt x="340" y="199"/>
                  </a:lnTo>
                  <a:lnTo>
                    <a:pt x="277" y="3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1"/>
            <p:cNvSpPr/>
            <p:nvPr/>
          </p:nvSpPr>
          <p:spPr>
            <a:xfrm>
              <a:off x="13833" y="7302"/>
              <a:ext cx="641" cy="636"/>
            </a:xfrm>
            <a:custGeom>
              <a:rect b="b" l="l" r="r" t="t"/>
              <a:pathLst>
                <a:path extrusionOk="0" h="636" w="641">
                  <a:moveTo>
                    <a:pt x="641" y="0"/>
                  </a:moveTo>
                  <a:lnTo>
                    <a:pt x="415" y="0"/>
                  </a:lnTo>
                  <a:lnTo>
                    <a:pt x="327" y="199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226" y="384"/>
                  </a:lnTo>
                  <a:lnTo>
                    <a:pt x="226" y="384"/>
                  </a:lnTo>
                  <a:lnTo>
                    <a:pt x="226" y="636"/>
                  </a:lnTo>
                  <a:lnTo>
                    <a:pt x="415" y="636"/>
                  </a:lnTo>
                  <a:lnTo>
                    <a:pt x="415" y="384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1"/>
            <p:cNvSpPr/>
            <p:nvPr/>
          </p:nvSpPr>
          <p:spPr>
            <a:xfrm>
              <a:off x="10699" y="7302"/>
              <a:ext cx="818" cy="636"/>
            </a:xfrm>
            <a:custGeom>
              <a:rect b="b" l="l" r="r" t="t"/>
              <a:pathLst>
                <a:path extrusionOk="0" h="48" w="65">
                  <a:moveTo>
                    <a:pt x="48" y="2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54" y="46"/>
                    <a:pt x="48" y="37"/>
                    <a:pt x="4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1"/>
            <p:cNvSpPr/>
            <p:nvPr/>
          </p:nvSpPr>
          <p:spPr>
            <a:xfrm>
              <a:off x="11694" y="7302"/>
              <a:ext cx="805" cy="636"/>
            </a:xfrm>
            <a:custGeom>
              <a:rect b="b" l="l" r="r" t="t"/>
              <a:pathLst>
                <a:path extrusionOk="0" h="48" w="64">
                  <a:moveTo>
                    <a:pt x="3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7"/>
                    <a:pt x="10" y="45"/>
                    <a:pt x="0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54" y="48"/>
                    <a:pt x="64" y="40"/>
                    <a:pt x="64" y="24"/>
                  </a:cubicBezTo>
                  <a:cubicBezTo>
                    <a:pt x="64" y="8"/>
                    <a:pt x="54" y="0"/>
                    <a:pt x="39" y="0"/>
                  </a:cubicBezTo>
                  <a:close/>
                  <a:moveTo>
                    <a:pt x="39" y="35"/>
                  </a:moveTo>
                  <a:cubicBezTo>
                    <a:pt x="33" y="35"/>
                    <a:pt x="33" y="35"/>
                    <a:pt x="33" y="35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4" y="13"/>
                    <a:pt x="48" y="17"/>
                    <a:pt x="48" y="24"/>
                  </a:cubicBezTo>
                  <a:cubicBezTo>
                    <a:pt x="48" y="31"/>
                    <a:pt x="44" y="35"/>
                    <a:pt x="39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5725" lIns="51425" spcFirstLastPara="1" rIns="51425" wrap="square" tIns="2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hape&#10;&#10;Description automatically generated with medium confidence" id="161" name="Google Shape;1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81836" y="9087406"/>
            <a:ext cx="2969157" cy="50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500" y="3325240"/>
            <a:ext cx="11547744" cy="90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1"/>
          <p:cNvSpPr txBox="1"/>
          <p:nvPr>
            <p:ph idx="1" type="body"/>
          </p:nvPr>
        </p:nvSpPr>
        <p:spPr>
          <a:xfrm>
            <a:off x="847290" y="8950138"/>
            <a:ext cx="110571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050" lIns="50150" spcFirstLastPara="1" rIns="50150" wrap="square" tIns="2505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 cap="none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164" name="Google Shape;164;p51"/>
          <p:cNvSpPr txBox="1"/>
          <p:nvPr>
            <p:ph idx="2" type="body"/>
          </p:nvPr>
        </p:nvSpPr>
        <p:spPr>
          <a:xfrm>
            <a:off x="847290" y="9481868"/>
            <a:ext cx="110571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050" lIns="50150" spcFirstLastPara="1" rIns="50150" wrap="square" tIns="250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9845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/>
          <p:nvPr>
            <p:ph idx="2" type="pic"/>
          </p:nvPr>
        </p:nvSpPr>
        <p:spPr>
          <a:xfrm>
            <a:off x="10539663" y="1645130"/>
            <a:ext cx="5578241" cy="864187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52"/>
          <p:cNvGrpSpPr/>
          <p:nvPr/>
        </p:nvGrpSpPr>
        <p:grpSpPr>
          <a:xfrm>
            <a:off x="9610802" y="936802"/>
            <a:ext cx="7500891" cy="876502"/>
            <a:chOff x="960437" y="3829050"/>
            <a:chExt cx="11566525" cy="1927225"/>
          </a:xfrm>
        </p:grpSpPr>
        <p:sp>
          <p:nvSpPr>
            <p:cNvPr id="167" name="Google Shape;167;p52"/>
            <p:cNvSpPr/>
            <p:nvPr/>
          </p:nvSpPr>
          <p:spPr>
            <a:xfrm>
              <a:off x="3525837" y="3829050"/>
              <a:ext cx="627062" cy="1384302"/>
            </a:xfrm>
            <a:custGeom>
              <a:rect b="b" l="l" r="r" t="t"/>
              <a:pathLst>
                <a:path extrusionOk="0" h="872" w="395">
                  <a:moveTo>
                    <a:pt x="0" y="0"/>
                  </a:moveTo>
                  <a:lnTo>
                    <a:pt x="395" y="0"/>
                  </a:lnTo>
                  <a:lnTo>
                    <a:pt x="395" y="651"/>
                  </a:lnTo>
                  <a:lnTo>
                    <a:pt x="391" y="709"/>
                  </a:lnTo>
                  <a:lnTo>
                    <a:pt x="378" y="757"/>
                  </a:lnTo>
                  <a:lnTo>
                    <a:pt x="356" y="797"/>
                  </a:lnTo>
                  <a:lnTo>
                    <a:pt x="327" y="830"/>
                  </a:lnTo>
                  <a:lnTo>
                    <a:pt x="292" y="852"/>
                  </a:lnTo>
                  <a:lnTo>
                    <a:pt x="247" y="865"/>
                  </a:lnTo>
                  <a:lnTo>
                    <a:pt x="197" y="872"/>
                  </a:lnTo>
                  <a:lnTo>
                    <a:pt x="146" y="865"/>
                  </a:lnTo>
                  <a:lnTo>
                    <a:pt x="102" y="852"/>
                  </a:lnTo>
                  <a:lnTo>
                    <a:pt x="66" y="830"/>
                  </a:lnTo>
                  <a:lnTo>
                    <a:pt x="38" y="797"/>
                  </a:lnTo>
                  <a:lnTo>
                    <a:pt x="18" y="757"/>
                  </a:lnTo>
                  <a:lnTo>
                    <a:pt x="5" y="709"/>
                  </a:lnTo>
                  <a:lnTo>
                    <a:pt x="0" y="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2630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2"/>
            <p:cNvSpPr/>
            <p:nvPr/>
          </p:nvSpPr>
          <p:spPr>
            <a:xfrm>
              <a:off x="6842125" y="3829050"/>
              <a:ext cx="1839913" cy="1927225"/>
            </a:xfrm>
            <a:custGeom>
              <a:rect b="b" l="l" r="r" t="t"/>
              <a:pathLst>
                <a:path extrusionOk="0" h="1214" w="1159">
                  <a:moveTo>
                    <a:pt x="406" y="744"/>
                  </a:moveTo>
                  <a:lnTo>
                    <a:pt x="406" y="927"/>
                  </a:lnTo>
                  <a:lnTo>
                    <a:pt x="627" y="927"/>
                  </a:lnTo>
                  <a:lnTo>
                    <a:pt x="660" y="923"/>
                  </a:lnTo>
                  <a:lnTo>
                    <a:pt x="684" y="914"/>
                  </a:lnTo>
                  <a:lnTo>
                    <a:pt x="704" y="901"/>
                  </a:lnTo>
                  <a:lnTo>
                    <a:pt x="720" y="883"/>
                  </a:lnTo>
                  <a:lnTo>
                    <a:pt x="726" y="861"/>
                  </a:lnTo>
                  <a:lnTo>
                    <a:pt x="731" y="834"/>
                  </a:lnTo>
                  <a:lnTo>
                    <a:pt x="726" y="812"/>
                  </a:lnTo>
                  <a:lnTo>
                    <a:pt x="720" y="790"/>
                  </a:lnTo>
                  <a:lnTo>
                    <a:pt x="704" y="770"/>
                  </a:lnTo>
                  <a:lnTo>
                    <a:pt x="684" y="757"/>
                  </a:lnTo>
                  <a:lnTo>
                    <a:pt x="660" y="748"/>
                  </a:lnTo>
                  <a:lnTo>
                    <a:pt x="627" y="744"/>
                  </a:lnTo>
                  <a:lnTo>
                    <a:pt x="406" y="744"/>
                  </a:lnTo>
                  <a:close/>
                  <a:moveTo>
                    <a:pt x="406" y="285"/>
                  </a:moveTo>
                  <a:lnTo>
                    <a:pt x="406" y="457"/>
                  </a:lnTo>
                  <a:lnTo>
                    <a:pt x="550" y="457"/>
                  </a:lnTo>
                  <a:lnTo>
                    <a:pt x="585" y="452"/>
                  </a:lnTo>
                  <a:lnTo>
                    <a:pt x="614" y="441"/>
                  </a:lnTo>
                  <a:lnTo>
                    <a:pt x="633" y="424"/>
                  </a:lnTo>
                  <a:lnTo>
                    <a:pt x="645" y="400"/>
                  </a:lnTo>
                  <a:lnTo>
                    <a:pt x="647" y="371"/>
                  </a:lnTo>
                  <a:lnTo>
                    <a:pt x="645" y="349"/>
                  </a:lnTo>
                  <a:lnTo>
                    <a:pt x="638" y="327"/>
                  </a:lnTo>
                  <a:lnTo>
                    <a:pt x="625" y="309"/>
                  </a:lnTo>
                  <a:lnTo>
                    <a:pt x="605" y="296"/>
                  </a:lnTo>
                  <a:lnTo>
                    <a:pt x="580" y="287"/>
                  </a:lnTo>
                  <a:lnTo>
                    <a:pt x="550" y="285"/>
                  </a:lnTo>
                  <a:lnTo>
                    <a:pt x="406" y="285"/>
                  </a:lnTo>
                  <a:close/>
                  <a:moveTo>
                    <a:pt x="0" y="0"/>
                  </a:moveTo>
                  <a:lnTo>
                    <a:pt x="616" y="0"/>
                  </a:lnTo>
                  <a:lnTo>
                    <a:pt x="698" y="4"/>
                  </a:lnTo>
                  <a:lnTo>
                    <a:pt x="773" y="13"/>
                  </a:lnTo>
                  <a:lnTo>
                    <a:pt x="839" y="29"/>
                  </a:lnTo>
                  <a:lnTo>
                    <a:pt x="896" y="53"/>
                  </a:lnTo>
                  <a:lnTo>
                    <a:pt x="945" y="82"/>
                  </a:lnTo>
                  <a:lnTo>
                    <a:pt x="987" y="119"/>
                  </a:lnTo>
                  <a:lnTo>
                    <a:pt x="1020" y="161"/>
                  </a:lnTo>
                  <a:lnTo>
                    <a:pt x="1042" y="212"/>
                  </a:lnTo>
                  <a:lnTo>
                    <a:pt x="1057" y="269"/>
                  </a:lnTo>
                  <a:lnTo>
                    <a:pt x="1062" y="333"/>
                  </a:lnTo>
                  <a:lnTo>
                    <a:pt x="1057" y="388"/>
                  </a:lnTo>
                  <a:lnTo>
                    <a:pt x="1044" y="437"/>
                  </a:lnTo>
                  <a:lnTo>
                    <a:pt x="1022" y="481"/>
                  </a:lnTo>
                  <a:lnTo>
                    <a:pt x="991" y="519"/>
                  </a:lnTo>
                  <a:lnTo>
                    <a:pt x="954" y="552"/>
                  </a:lnTo>
                  <a:lnTo>
                    <a:pt x="909" y="581"/>
                  </a:lnTo>
                  <a:lnTo>
                    <a:pt x="965" y="598"/>
                  </a:lnTo>
                  <a:lnTo>
                    <a:pt x="1013" y="620"/>
                  </a:lnTo>
                  <a:lnTo>
                    <a:pt x="1057" y="649"/>
                  </a:lnTo>
                  <a:lnTo>
                    <a:pt x="1093" y="684"/>
                  </a:lnTo>
                  <a:lnTo>
                    <a:pt x="1121" y="724"/>
                  </a:lnTo>
                  <a:lnTo>
                    <a:pt x="1141" y="768"/>
                  </a:lnTo>
                  <a:lnTo>
                    <a:pt x="1155" y="821"/>
                  </a:lnTo>
                  <a:lnTo>
                    <a:pt x="1159" y="878"/>
                  </a:lnTo>
                  <a:lnTo>
                    <a:pt x="1152" y="938"/>
                  </a:lnTo>
                  <a:lnTo>
                    <a:pt x="1139" y="993"/>
                  </a:lnTo>
                  <a:lnTo>
                    <a:pt x="1115" y="1042"/>
                  </a:lnTo>
                  <a:lnTo>
                    <a:pt x="1082" y="1086"/>
                  </a:lnTo>
                  <a:lnTo>
                    <a:pt x="1038" y="1124"/>
                  </a:lnTo>
                  <a:lnTo>
                    <a:pt x="987" y="1154"/>
                  </a:lnTo>
                  <a:lnTo>
                    <a:pt x="927" y="1181"/>
                  </a:lnTo>
                  <a:lnTo>
                    <a:pt x="859" y="1199"/>
                  </a:lnTo>
                  <a:lnTo>
                    <a:pt x="784" y="1210"/>
                  </a:lnTo>
                  <a:lnTo>
                    <a:pt x="700" y="1214"/>
                  </a:lnTo>
                  <a:lnTo>
                    <a:pt x="0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2"/>
            <p:cNvSpPr/>
            <p:nvPr/>
          </p:nvSpPr>
          <p:spPr>
            <a:xfrm>
              <a:off x="8699501" y="3829050"/>
              <a:ext cx="2144713" cy="1927225"/>
            </a:xfrm>
            <a:custGeom>
              <a:rect b="b" l="l" r="r" t="t"/>
              <a:pathLst>
                <a:path extrusionOk="0" h="1214" w="1351">
                  <a:moveTo>
                    <a:pt x="676" y="386"/>
                  </a:moveTo>
                  <a:lnTo>
                    <a:pt x="554" y="742"/>
                  </a:lnTo>
                  <a:lnTo>
                    <a:pt x="795" y="742"/>
                  </a:lnTo>
                  <a:lnTo>
                    <a:pt x="676" y="386"/>
                  </a:lnTo>
                  <a:close/>
                  <a:moveTo>
                    <a:pt x="442" y="0"/>
                  </a:moveTo>
                  <a:lnTo>
                    <a:pt x="910" y="0"/>
                  </a:lnTo>
                  <a:lnTo>
                    <a:pt x="1351" y="1214"/>
                  </a:lnTo>
                  <a:lnTo>
                    <a:pt x="954" y="1214"/>
                  </a:lnTo>
                  <a:lnTo>
                    <a:pt x="890" y="1029"/>
                  </a:lnTo>
                  <a:lnTo>
                    <a:pt x="459" y="1029"/>
                  </a:lnTo>
                  <a:lnTo>
                    <a:pt x="397" y="1214"/>
                  </a:lnTo>
                  <a:lnTo>
                    <a:pt x="0" y="1214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2"/>
            <p:cNvSpPr/>
            <p:nvPr/>
          </p:nvSpPr>
          <p:spPr>
            <a:xfrm>
              <a:off x="10466387" y="3829050"/>
              <a:ext cx="2060575" cy="1927225"/>
            </a:xfrm>
            <a:custGeom>
              <a:rect b="b" l="l" r="r" t="t"/>
              <a:pathLst>
                <a:path extrusionOk="0" h="1214" w="1298">
                  <a:moveTo>
                    <a:pt x="0" y="0"/>
                  </a:moveTo>
                  <a:lnTo>
                    <a:pt x="450" y="0"/>
                  </a:lnTo>
                  <a:lnTo>
                    <a:pt x="649" y="382"/>
                  </a:lnTo>
                  <a:lnTo>
                    <a:pt x="848" y="0"/>
                  </a:lnTo>
                  <a:lnTo>
                    <a:pt x="1298" y="0"/>
                  </a:lnTo>
                  <a:lnTo>
                    <a:pt x="845" y="742"/>
                  </a:lnTo>
                  <a:lnTo>
                    <a:pt x="845" y="1214"/>
                  </a:lnTo>
                  <a:lnTo>
                    <a:pt x="452" y="1214"/>
                  </a:lnTo>
                  <a:lnTo>
                    <a:pt x="452" y="744"/>
                  </a:lnTo>
                  <a:lnTo>
                    <a:pt x="452" y="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2"/>
            <p:cNvSpPr/>
            <p:nvPr/>
          </p:nvSpPr>
          <p:spPr>
            <a:xfrm>
              <a:off x="960437" y="3829050"/>
              <a:ext cx="2603500" cy="1927225"/>
            </a:xfrm>
            <a:custGeom>
              <a:rect b="b" l="l" r="r" t="t"/>
              <a:pathLst>
                <a:path extrusionOk="0" h="1214" w="1640">
                  <a:moveTo>
                    <a:pt x="411" y="0"/>
                  </a:moveTo>
                  <a:lnTo>
                    <a:pt x="411" y="428"/>
                  </a:lnTo>
                  <a:lnTo>
                    <a:pt x="806" y="428"/>
                  </a:lnTo>
                  <a:lnTo>
                    <a:pt x="806" y="0"/>
                  </a:lnTo>
                  <a:lnTo>
                    <a:pt x="1221" y="0"/>
                  </a:lnTo>
                  <a:lnTo>
                    <a:pt x="1221" y="680"/>
                  </a:lnTo>
                  <a:lnTo>
                    <a:pt x="1225" y="759"/>
                  </a:lnTo>
                  <a:lnTo>
                    <a:pt x="1239" y="832"/>
                  </a:lnTo>
                  <a:lnTo>
                    <a:pt x="1261" y="903"/>
                  </a:lnTo>
                  <a:lnTo>
                    <a:pt x="1292" y="967"/>
                  </a:lnTo>
                  <a:lnTo>
                    <a:pt x="1331" y="1024"/>
                  </a:lnTo>
                  <a:lnTo>
                    <a:pt x="1378" y="1077"/>
                  </a:lnTo>
                  <a:lnTo>
                    <a:pt x="1431" y="1121"/>
                  </a:lnTo>
                  <a:lnTo>
                    <a:pt x="1495" y="1161"/>
                  </a:lnTo>
                  <a:lnTo>
                    <a:pt x="1563" y="1190"/>
                  </a:lnTo>
                  <a:lnTo>
                    <a:pt x="1640" y="1214"/>
                  </a:lnTo>
                  <a:lnTo>
                    <a:pt x="806" y="1214"/>
                  </a:lnTo>
                  <a:lnTo>
                    <a:pt x="806" y="768"/>
                  </a:lnTo>
                  <a:lnTo>
                    <a:pt x="411" y="768"/>
                  </a:lnTo>
                  <a:lnTo>
                    <a:pt x="411" y="1214"/>
                  </a:lnTo>
                  <a:lnTo>
                    <a:pt x="0" y="1214"/>
                  </a:lnTo>
                  <a:lnTo>
                    <a:pt x="0" y="2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2"/>
            <p:cNvSpPr/>
            <p:nvPr/>
          </p:nvSpPr>
          <p:spPr>
            <a:xfrm>
              <a:off x="4117977" y="3829050"/>
              <a:ext cx="2584450" cy="1927225"/>
            </a:xfrm>
            <a:custGeom>
              <a:rect b="b" l="l" r="r" t="t"/>
              <a:pathLst>
                <a:path extrusionOk="0" h="1214" w="1628">
                  <a:moveTo>
                    <a:pt x="830" y="340"/>
                  </a:moveTo>
                  <a:lnTo>
                    <a:pt x="830" y="874"/>
                  </a:lnTo>
                  <a:lnTo>
                    <a:pt x="985" y="874"/>
                  </a:lnTo>
                  <a:lnTo>
                    <a:pt x="1036" y="870"/>
                  </a:lnTo>
                  <a:lnTo>
                    <a:pt x="1082" y="856"/>
                  </a:lnTo>
                  <a:lnTo>
                    <a:pt x="1124" y="834"/>
                  </a:lnTo>
                  <a:lnTo>
                    <a:pt x="1159" y="803"/>
                  </a:lnTo>
                  <a:lnTo>
                    <a:pt x="1186" y="766"/>
                  </a:lnTo>
                  <a:lnTo>
                    <a:pt x="1208" y="722"/>
                  </a:lnTo>
                  <a:lnTo>
                    <a:pt x="1221" y="669"/>
                  </a:lnTo>
                  <a:lnTo>
                    <a:pt x="1226" y="609"/>
                  </a:lnTo>
                  <a:lnTo>
                    <a:pt x="1221" y="547"/>
                  </a:lnTo>
                  <a:lnTo>
                    <a:pt x="1208" y="494"/>
                  </a:lnTo>
                  <a:lnTo>
                    <a:pt x="1186" y="448"/>
                  </a:lnTo>
                  <a:lnTo>
                    <a:pt x="1159" y="411"/>
                  </a:lnTo>
                  <a:lnTo>
                    <a:pt x="1124" y="380"/>
                  </a:lnTo>
                  <a:lnTo>
                    <a:pt x="1082" y="358"/>
                  </a:lnTo>
                  <a:lnTo>
                    <a:pt x="1036" y="344"/>
                  </a:lnTo>
                  <a:lnTo>
                    <a:pt x="985" y="340"/>
                  </a:lnTo>
                  <a:lnTo>
                    <a:pt x="830" y="340"/>
                  </a:lnTo>
                  <a:close/>
                  <a:moveTo>
                    <a:pt x="420" y="0"/>
                  </a:moveTo>
                  <a:lnTo>
                    <a:pt x="998" y="0"/>
                  </a:lnTo>
                  <a:lnTo>
                    <a:pt x="1080" y="4"/>
                  </a:lnTo>
                  <a:lnTo>
                    <a:pt x="1157" y="15"/>
                  </a:lnTo>
                  <a:lnTo>
                    <a:pt x="1232" y="35"/>
                  </a:lnTo>
                  <a:lnTo>
                    <a:pt x="1301" y="62"/>
                  </a:lnTo>
                  <a:lnTo>
                    <a:pt x="1365" y="95"/>
                  </a:lnTo>
                  <a:lnTo>
                    <a:pt x="1422" y="135"/>
                  </a:lnTo>
                  <a:lnTo>
                    <a:pt x="1473" y="181"/>
                  </a:lnTo>
                  <a:lnTo>
                    <a:pt x="1519" y="236"/>
                  </a:lnTo>
                  <a:lnTo>
                    <a:pt x="1557" y="298"/>
                  </a:lnTo>
                  <a:lnTo>
                    <a:pt x="1588" y="366"/>
                  </a:lnTo>
                  <a:lnTo>
                    <a:pt x="1610" y="439"/>
                  </a:lnTo>
                  <a:lnTo>
                    <a:pt x="1623" y="521"/>
                  </a:lnTo>
                  <a:lnTo>
                    <a:pt x="1628" y="609"/>
                  </a:lnTo>
                  <a:lnTo>
                    <a:pt x="1623" y="695"/>
                  </a:lnTo>
                  <a:lnTo>
                    <a:pt x="1610" y="777"/>
                  </a:lnTo>
                  <a:lnTo>
                    <a:pt x="1588" y="850"/>
                  </a:lnTo>
                  <a:lnTo>
                    <a:pt x="1557" y="918"/>
                  </a:lnTo>
                  <a:lnTo>
                    <a:pt x="1519" y="980"/>
                  </a:lnTo>
                  <a:lnTo>
                    <a:pt x="1473" y="1033"/>
                  </a:lnTo>
                  <a:lnTo>
                    <a:pt x="1422" y="1079"/>
                  </a:lnTo>
                  <a:lnTo>
                    <a:pt x="1365" y="1121"/>
                  </a:lnTo>
                  <a:lnTo>
                    <a:pt x="1301" y="1154"/>
                  </a:lnTo>
                  <a:lnTo>
                    <a:pt x="1232" y="1179"/>
                  </a:lnTo>
                  <a:lnTo>
                    <a:pt x="1157" y="1199"/>
                  </a:lnTo>
                  <a:lnTo>
                    <a:pt x="1080" y="1210"/>
                  </a:lnTo>
                  <a:lnTo>
                    <a:pt x="998" y="1214"/>
                  </a:lnTo>
                  <a:lnTo>
                    <a:pt x="0" y="1214"/>
                  </a:lnTo>
                  <a:lnTo>
                    <a:pt x="78" y="1190"/>
                  </a:lnTo>
                  <a:lnTo>
                    <a:pt x="146" y="1157"/>
                  </a:lnTo>
                  <a:lnTo>
                    <a:pt x="210" y="1117"/>
                  </a:lnTo>
                  <a:lnTo>
                    <a:pt x="263" y="1068"/>
                  </a:lnTo>
                  <a:lnTo>
                    <a:pt x="312" y="1015"/>
                  </a:lnTo>
                  <a:lnTo>
                    <a:pt x="349" y="956"/>
                  </a:lnTo>
                  <a:lnTo>
                    <a:pt x="380" y="892"/>
                  </a:lnTo>
                  <a:lnTo>
                    <a:pt x="402" y="826"/>
                  </a:lnTo>
                  <a:lnTo>
                    <a:pt x="415" y="753"/>
                  </a:lnTo>
                  <a:lnTo>
                    <a:pt x="420" y="68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51425" lIns="102875" spcFirstLastPara="1" rIns="102875" wrap="square" tIns="5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52"/>
          <p:cNvSpPr/>
          <p:nvPr/>
        </p:nvSpPr>
        <p:spPr>
          <a:xfrm>
            <a:off x="-2" y="4448988"/>
            <a:ext cx="18288000" cy="58380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anchorCtr="0" anchor="ctr" bIns="51425" lIns="102875" spcFirstLastPara="1" rIns="10287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2"/>
          <p:cNvSpPr/>
          <p:nvPr/>
        </p:nvSpPr>
        <p:spPr>
          <a:xfrm>
            <a:off x="4" y="0"/>
            <a:ext cx="475655" cy="10287000"/>
          </a:xfrm>
          <a:custGeom>
            <a:rect b="b" l="l" r="r" t="t"/>
            <a:pathLst>
              <a:path extrusionOk="0" h="6858000" w="238125">
                <a:moveTo>
                  <a:pt x="0" y="6858000"/>
                </a:moveTo>
                <a:lnTo>
                  <a:pt x="237744" y="6858000"/>
                </a:lnTo>
                <a:lnTo>
                  <a:pt x="2377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263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52"/>
          <p:cNvGrpSpPr/>
          <p:nvPr/>
        </p:nvGrpSpPr>
        <p:grpSpPr>
          <a:xfrm>
            <a:off x="667131" y="9377716"/>
            <a:ext cx="2386262" cy="571485"/>
            <a:chOff x="2999845" y="3707023"/>
            <a:chExt cx="5474334" cy="1311348"/>
          </a:xfrm>
        </p:grpSpPr>
        <p:pic>
          <p:nvPicPr>
            <p:cNvPr id="176" name="Google Shape;176;p5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44403" y="3864893"/>
              <a:ext cx="1829776" cy="669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05025" y="3707023"/>
              <a:ext cx="1438699" cy="1265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99845" y="3842034"/>
              <a:ext cx="2116137" cy="11763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/>
          <p:nvPr>
            <p:ph idx="2" type="pic"/>
          </p:nvPr>
        </p:nvSpPr>
        <p:spPr>
          <a:xfrm>
            <a:off x="0" y="0"/>
            <a:ext cx="907542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/>
          <p:nvPr>
            <p:ph idx="2" type="pic"/>
          </p:nvPr>
        </p:nvSpPr>
        <p:spPr>
          <a:xfrm>
            <a:off x="1490502" y="6043580"/>
            <a:ext cx="5067471" cy="3172091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26" name="Google Shape;26;p8"/>
          <p:cNvSpPr/>
          <p:nvPr>
            <p:ph idx="3" type="pic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>
            <p:ph idx="2" type="pic"/>
          </p:nvPr>
        </p:nvSpPr>
        <p:spPr>
          <a:xfrm>
            <a:off x="7089585" y="1645920"/>
            <a:ext cx="4914900" cy="864108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/>
          <p:nvPr>
            <p:ph idx="2" type="pic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  <p:sp>
        <p:nvSpPr>
          <p:cNvPr id="31" name="Google Shape;31;p10"/>
          <p:cNvSpPr/>
          <p:nvPr>
            <p:ph idx="3" type="pic"/>
          </p:nvPr>
        </p:nvSpPr>
        <p:spPr>
          <a:xfrm>
            <a:off x="7493453" y="3492953"/>
            <a:ext cx="3301094" cy="3301094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282A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484094" y="9527551"/>
            <a:ext cx="627081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600" u="none" cap="none" strike="noStrike">
                <a:solidFill>
                  <a:srgbClr val="F2F2F2"/>
                </a:solidFill>
                <a:latin typeface="Sora Light"/>
                <a:ea typeface="Sora Light"/>
                <a:cs typeface="Sora Light"/>
                <a:sym typeface="Sora Light"/>
              </a:rPr>
              <a:t>‹#›</a:t>
            </a:fld>
            <a:endParaRPr b="0" i="0" sz="1600" u="none" cap="none" strike="noStrike">
              <a:solidFill>
                <a:srgbClr val="F2F2F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111175" y="9607496"/>
            <a:ext cx="1957701" cy="333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EXPOMINA PERÚ 2024</a:t>
            </a:r>
            <a:endParaRPr b="0" i="0" sz="14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12" name="Google Shape;12;p1"/>
          <p:cNvCxnSpPr/>
          <p:nvPr/>
        </p:nvCxnSpPr>
        <p:spPr>
          <a:xfrm>
            <a:off x="1064878" y="9664235"/>
            <a:ext cx="0" cy="27432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8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38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rmAutofit/>
          </a:bodyPr>
          <a:lstStyle>
            <a:lvl1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●"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●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●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38"/>
          <p:cNvSpPr txBox="1"/>
          <p:nvPr>
            <p:ph idx="12" type="sldNum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41.png"/><Relationship Id="rId8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33.png"/><Relationship Id="rId10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3.jpg"/><Relationship Id="rId7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Relationship Id="rId5" Type="http://schemas.openxmlformats.org/officeDocument/2006/relationships/image" Target="../media/image58.png"/><Relationship Id="rId6" Type="http://schemas.openxmlformats.org/officeDocument/2006/relationships/image" Target="../media/image47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Relationship Id="rId4" Type="http://schemas.openxmlformats.org/officeDocument/2006/relationships/image" Target="../media/image59.jpg"/><Relationship Id="rId5" Type="http://schemas.openxmlformats.org/officeDocument/2006/relationships/image" Target="../media/image63.jpg"/><Relationship Id="rId6" Type="http://schemas.openxmlformats.org/officeDocument/2006/relationships/image" Target="../media/image57.png"/><Relationship Id="rId7" Type="http://schemas.openxmlformats.org/officeDocument/2006/relationships/image" Target="../media/image61.png"/><Relationship Id="rId8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7.png"/><Relationship Id="rId4" Type="http://schemas.openxmlformats.org/officeDocument/2006/relationships/image" Target="../media/image6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8.png"/><Relationship Id="rId4" Type="http://schemas.openxmlformats.org/officeDocument/2006/relationships/image" Target="../media/image101.png"/><Relationship Id="rId9" Type="http://schemas.openxmlformats.org/officeDocument/2006/relationships/image" Target="../media/image93.png"/><Relationship Id="rId5" Type="http://schemas.openxmlformats.org/officeDocument/2006/relationships/image" Target="../media/image100.png"/><Relationship Id="rId6" Type="http://schemas.openxmlformats.org/officeDocument/2006/relationships/image" Target="../media/image115.png"/><Relationship Id="rId7" Type="http://schemas.openxmlformats.org/officeDocument/2006/relationships/image" Target="../media/image111.png"/><Relationship Id="rId8" Type="http://schemas.openxmlformats.org/officeDocument/2006/relationships/image" Target="../media/image1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69.png"/><Relationship Id="rId7" Type="http://schemas.openxmlformats.org/officeDocument/2006/relationships/image" Target="../media/image8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2.png"/><Relationship Id="rId4" Type="http://schemas.openxmlformats.org/officeDocument/2006/relationships/image" Target="../media/image71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6.png"/><Relationship Id="rId4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png"/><Relationship Id="rId4" Type="http://schemas.openxmlformats.org/officeDocument/2006/relationships/image" Target="../media/image89.png"/><Relationship Id="rId5" Type="http://schemas.openxmlformats.org/officeDocument/2006/relationships/image" Target="../media/image87.png"/><Relationship Id="rId6" Type="http://schemas.openxmlformats.org/officeDocument/2006/relationships/image" Target="../media/image1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7.png"/><Relationship Id="rId4" Type="http://schemas.openxmlformats.org/officeDocument/2006/relationships/image" Target="../media/image119.png"/><Relationship Id="rId9" Type="http://schemas.openxmlformats.org/officeDocument/2006/relationships/image" Target="../media/image102.png"/><Relationship Id="rId5" Type="http://schemas.openxmlformats.org/officeDocument/2006/relationships/image" Target="../media/image118.png"/><Relationship Id="rId6" Type="http://schemas.openxmlformats.org/officeDocument/2006/relationships/image" Target="../media/image91.png"/><Relationship Id="rId7" Type="http://schemas.openxmlformats.org/officeDocument/2006/relationships/image" Target="../media/image98.png"/><Relationship Id="rId8" Type="http://schemas.openxmlformats.org/officeDocument/2006/relationships/image" Target="../media/image9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10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7.png"/><Relationship Id="rId6" Type="http://schemas.openxmlformats.org/officeDocument/2006/relationships/image" Target="../media/image30.png"/><Relationship Id="rId7" Type="http://schemas.openxmlformats.org/officeDocument/2006/relationships/image" Target="../media/image97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8.jpg"/><Relationship Id="rId4" Type="http://schemas.openxmlformats.org/officeDocument/2006/relationships/image" Target="../media/image1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74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7" Type="http://schemas.openxmlformats.org/officeDocument/2006/relationships/image" Target="../media/image90.jpg"/><Relationship Id="rId8" Type="http://schemas.openxmlformats.org/officeDocument/2006/relationships/image" Target="../media/image85.jpg"/><Relationship Id="rId10" Type="http://schemas.openxmlformats.org/officeDocument/2006/relationships/image" Target="../media/image7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65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3"/>
          <p:cNvSpPr txBox="1"/>
          <p:nvPr/>
        </p:nvSpPr>
        <p:spPr>
          <a:xfrm>
            <a:off x="893618" y="6896723"/>
            <a:ext cx="14247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ES" sz="240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Aurora Gamarra</a:t>
            </a:r>
            <a:endParaRPr i="1" sz="2400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ES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Superintendente de Relaciones Comunitarias</a:t>
            </a:r>
            <a:endParaRPr/>
          </a:p>
        </p:txBody>
      </p:sp>
      <p:pic>
        <p:nvPicPr>
          <p:cNvPr id="184" name="Google Shape;1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092" y="3948541"/>
            <a:ext cx="2600365" cy="48192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3"/>
          <p:cNvSpPr/>
          <p:nvPr/>
        </p:nvSpPr>
        <p:spPr>
          <a:xfrm>
            <a:off x="1039091" y="4717470"/>
            <a:ext cx="865800" cy="1398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3"/>
          <p:cNvSpPr/>
          <p:nvPr/>
        </p:nvSpPr>
        <p:spPr>
          <a:xfrm>
            <a:off x="5413275" y="5118300"/>
            <a:ext cx="5727300" cy="897300"/>
          </a:xfrm>
          <a:prstGeom prst="rect">
            <a:avLst/>
          </a:prstGeom>
          <a:solidFill>
            <a:srgbClr val="E5271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3"/>
          <p:cNvSpPr txBox="1"/>
          <p:nvPr/>
        </p:nvSpPr>
        <p:spPr>
          <a:xfrm>
            <a:off x="893622" y="5118300"/>
            <a:ext cx="10169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3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Impacto de la </a:t>
            </a:r>
            <a:r>
              <a:rPr b="1" i="0" lang="es-ES" sz="53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sz="53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actividad minera </a:t>
            </a:r>
            <a:endParaRPr b="1" i="0" sz="53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3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 el territorio</a:t>
            </a:r>
            <a:endParaRPr b="1" i="0" sz="65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2"/>
          <p:cNvSpPr/>
          <p:nvPr/>
        </p:nvSpPr>
        <p:spPr>
          <a:xfrm rot="10800000">
            <a:off x="1416775" y="5268325"/>
            <a:ext cx="2826725" cy="24330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62"/>
          <p:cNvSpPr/>
          <p:nvPr/>
        </p:nvSpPr>
        <p:spPr>
          <a:xfrm rot="10800000">
            <a:off x="4532900" y="5268325"/>
            <a:ext cx="2826725" cy="24330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62"/>
          <p:cNvSpPr/>
          <p:nvPr/>
        </p:nvSpPr>
        <p:spPr>
          <a:xfrm rot="10800000">
            <a:off x="7649025" y="5268325"/>
            <a:ext cx="2826725" cy="24330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62"/>
          <p:cNvSpPr/>
          <p:nvPr/>
        </p:nvSpPr>
        <p:spPr>
          <a:xfrm rot="10800000">
            <a:off x="10830875" y="5268325"/>
            <a:ext cx="2826725" cy="24330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62"/>
          <p:cNvSpPr/>
          <p:nvPr/>
        </p:nvSpPr>
        <p:spPr>
          <a:xfrm rot="10800000">
            <a:off x="14012725" y="5268325"/>
            <a:ext cx="2826725" cy="24330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62"/>
          <p:cNvSpPr/>
          <p:nvPr/>
        </p:nvSpPr>
        <p:spPr>
          <a:xfrm>
            <a:off x="11022275" y="5912425"/>
            <a:ext cx="1201800" cy="2325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62"/>
          <p:cNvSpPr/>
          <p:nvPr/>
        </p:nvSpPr>
        <p:spPr>
          <a:xfrm>
            <a:off x="8039050" y="6144925"/>
            <a:ext cx="1492500" cy="232500"/>
          </a:xfrm>
          <a:prstGeom prst="rect">
            <a:avLst/>
          </a:prstGeom>
          <a:solidFill>
            <a:srgbClr val="E6AE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62"/>
          <p:cNvSpPr/>
          <p:nvPr/>
        </p:nvSpPr>
        <p:spPr>
          <a:xfrm>
            <a:off x="1718525" y="5912425"/>
            <a:ext cx="1416600" cy="232500"/>
          </a:xfrm>
          <a:prstGeom prst="rect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62"/>
          <p:cNvSpPr txBox="1"/>
          <p:nvPr/>
        </p:nvSpPr>
        <p:spPr>
          <a:xfrm>
            <a:off x="10896604" y="5858381"/>
            <a:ext cx="25638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Fortalecer  </a:t>
            </a:r>
            <a:r>
              <a:rPr b="0" i="0" lang="es-ES" sz="1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la confianza, transparencia y 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respeto mutuo con todos los grupos de interés.</a:t>
            </a:r>
            <a:endParaRPr/>
          </a:p>
        </p:txBody>
      </p:sp>
      <p:sp>
        <p:nvSpPr>
          <p:cNvPr id="360" name="Google Shape;360;p62"/>
          <p:cNvSpPr/>
          <p:nvPr/>
        </p:nvSpPr>
        <p:spPr>
          <a:xfrm>
            <a:off x="4651475" y="5912425"/>
            <a:ext cx="1062000" cy="232500"/>
          </a:xfrm>
          <a:prstGeom prst="rect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62"/>
          <p:cNvSpPr/>
          <p:nvPr/>
        </p:nvSpPr>
        <p:spPr>
          <a:xfrm>
            <a:off x="14234900" y="5912425"/>
            <a:ext cx="1416600" cy="232500"/>
          </a:xfrm>
          <a:prstGeom prst="rect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62"/>
          <p:cNvSpPr/>
          <p:nvPr/>
        </p:nvSpPr>
        <p:spPr>
          <a:xfrm>
            <a:off x="14846061" y="4412363"/>
            <a:ext cx="1201800" cy="1201800"/>
          </a:xfrm>
          <a:prstGeom prst="ellipse">
            <a:avLst/>
          </a:prstGeom>
          <a:solidFill>
            <a:srgbClr val="026939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2"/>
          <p:cNvSpPr/>
          <p:nvPr/>
        </p:nvSpPr>
        <p:spPr>
          <a:xfrm>
            <a:off x="11619636" y="4412363"/>
            <a:ext cx="1201800" cy="1201800"/>
          </a:xfrm>
          <a:prstGeom prst="ellipse">
            <a:avLst/>
          </a:prstGeom>
          <a:solidFill>
            <a:srgbClr val="D51A1F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2"/>
          <p:cNvSpPr/>
          <p:nvPr/>
        </p:nvSpPr>
        <p:spPr>
          <a:xfrm>
            <a:off x="8493511" y="4404601"/>
            <a:ext cx="1201800" cy="1201800"/>
          </a:xfrm>
          <a:prstGeom prst="ellipse">
            <a:avLst/>
          </a:prstGeom>
          <a:solidFill>
            <a:srgbClr val="E6AE0F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2"/>
          <p:cNvSpPr/>
          <p:nvPr/>
        </p:nvSpPr>
        <p:spPr>
          <a:xfrm>
            <a:off x="5367373" y="4404588"/>
            <a:ext cx="1201800" cy="12018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62"/>
          <p:cNvSpPr/>
          <p:nvPr/>
        </p:nvSpPr>
        <p:spPr>
          <a:xfrm>
            <a:off x="2231198" y="4382188"/>
            <a:ext cx="1201800" cy="12018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100" y="4584700"/>
            <a:ext cx="761999" cy="7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261" y="4624513"/>
            <a:ext cx="761999" cy="76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5902" y="4670425"/>
            <a:ext cx="685676" cy="6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5599" y="4610100"/>
            <a:ext cx="761999" cy="7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65951" y="4610102"/>
            <a:ext cx="761999" cy="76196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2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62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Estrategia de desarrollo: valor compartido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4" name="Google Shape;374;p62"/>
          <p:cNvSpPr txBox="1"/>
          <p:nvPr/>
        </p:nvSpPr>
        <p:spPr>
          <a:xfrm>
            <a:off x="1548247" y="5836235"/>
            <a:ext cx="25638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Operaciones </a:t>
            </a: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de largo plazo estables, donde nuestros vecinos nos ven como un aliado.</a:t>
            </a:r>
            <a:endParaRPr/>
          </a:p>
        </p:txBody>
      </p:sp>
      <p:sp>
        <p:nvSpPr>
          <p:cNvPr id="375" name="Google Shape;375;p62"/>
          <p:cNvSpPr txBox="1"/>
          <p:nvPr/>
        </p:nvSpPr>
        <p:spPr>
          <a:xfrm>
            <a:off x="4575251" y="5841125"/>
            <a:ext cx="2742000" cy="1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Gestores  </a:t>
            </a:r>
            <a:r>
              <a:rPr b="0" i="0" lang="es-ES" sz="1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de oportunidades e inversión donde Hudbay 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 otros actores apoyan el desarrollo sostenible, 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creando responsabilidades compartidas.</a:t>
            </a:r>
            <a:endParaRPr/>
          </a:p>
        </p:txBody>
      </p:sp>
      <p:sp>
        <p:nvSpPr>
          <p:cNvPr id="376" name="Google Shape;376;p62"/>
          <p:cNvSpPr txBox="1"/>
          <p:nvPr/>
        </p:nvSpPr>
        <p:spPr>
          <a:xfrm>
            <a:off x="7780485" y="5836232"/>
            <a:ext cx="25638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Comunidades </a:t>
            </a: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empoderadas</a:t>
            </a:r>
            <a:r>
              <a:rPr b="0" i="0" lang="es-ES" sz="1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como actores de su propio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desarrollo y capaces de generar mayores oportunidades. </a:t>
            </a:r>
            <a:endParaRPr/>
          </a:p>
        </p:txBody>
      </p:sp>
      <p:sp>
        <p:nvSpPr>
          <p:cNvPr id="377" name="Google Shape;377;p62"/>
          <p:cNvSpPr txBox="1"/>
          <p:nvPr/>
        </p:nvSpPr>
        <p:spPr>
          <a:xfrm>
            <a:off x="14012723" y="5858380"/>
            <a:ext cx="2563800" cy="11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Compromiso</a:t>
            </a:r>
            <a:r>
              <a:rPr b="0" i="0" lang="es-ES" sz="1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con las mejores prácticas de minería </a:t>
            </a:r>
            <a:endParaRPr/>
          </a:p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ética y moderna a nivel internacional.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/>
          <p:nvPr/>
        </p:nvSpPr>
        <p:spPr>
          <a:xfrm>
            <a:off x="6462750" y="3988713"/>
            <a:ext cx="10560600" cy="4319700"/>
          </a:xfrm>
          <a:prstGeom prst="roundRect">
            <a:avLst>
              <a:gd fmla="val 4730" name="adj"/>
            </a:avLst>
          </a:prstGeom>
          <a:noFill/>
          <a:ln cap="flat" cmpd="sng" w="2857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3"/>
          <p:cNvSpPr/>
          <p:nvPr/>
        </p:nvSpPr>
        <p:spPr>
          <a:xfrm rot="-5400000">
            <a:off x="1872588" y="2748937"/>
            <a:ext cx="5055325" cy="6799250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3"/>
          <p:cNvSpPr txBox="1"/>
          <p:nvPr/>
        </p:nvSpPr>
        <p:spPr>
          <a:xfrm>
            <a:off x="7599455" y="5456834"/>
            <a:ext cx="2565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Oficina de Asistencia Técnica (OAT)</a:t>
            </a:r>
            <a:endParaRPr/>
          </a:p>
        </p:txBody>
      </p:sp>
      <p:sp>
        <p:nvSpPr>
          <p:cNvPr id="385" name="Google Shape;385;p63"/>
          <p:cNvSpPr/>
          <p:nvPr/>
        </p:nvSpPr>
        <p:spPr>
          <a:xfrm>
            <a:off x="8351683" y="4298673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3"/>
          <p:cNvSpPr txBox="1"/>
          <p:nvPr/>
        </p:nvSpPr>
        <p:spPr>
          <a:xfrm>
            <a:off x="10835227" y="5449397"/>
            <a:ext cx="256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Obras por Impuestos (OxI)</a:t>
            </a:r>
            <a:endParaRPr/>
          </a:p>
        </p:txBody>
      </p:sp>
      <p:sp>
        <p:nvSpPr>
          <p:cNvPr id="387" name="Google Shape;387;p63"/>
          <p:cNvSpPr/>
          <p:nvPr/>
        </p:nvSpPr>
        <p:spPr>
          <a:xfrm>
            <a:off x="11584155" y="4298673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3"/>
          <p:cNvSpPr txBox="1"/>
          <p:nvPr/>
        </p:nvSpPr>
        <p:spPr>
          <a:xfrm>
            <a:off x="13870799" y="5449399"/>
            <a:ext cx="25647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Acuerdos institucionales con los Gobiernos Locales</a:t>
            </a:r>
            <a:endParaRPr/>
          </a:p>
        </p:txBody>
      </p:sp>
      <p:sp>
        <p:nvSpPr>
          <p:cNvPr id="389" name="Google Shape;389;p63"/>
          <p:cNvSpPr/>
          <p:nvPr/>
        </p:nvSpPr>
        <p:spPr>
          <a:xfrm>
            <a:off x="14619576" y="4283775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63"/>
          <p:cNvSpPr txBox="1"/>
          <p:nvPr/>
        </p:nvSpPr>
        <p:spPr>
          <a:xfrm>
            <a:off x="7599606" y="7439605"/>
            <a:ext cx="25647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Alianzas con empresas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 asociaciones privadas</a:t>
            </a:r>
            <a:endParaRPr/>
          </a:p>
        </p:txBody>
      </p:sp>
      <p:sp>
        <p:nvSpPr>
          <p:cNvPr id="391" name="Google Shape;391;p63"/>
          <p:cNvSpPr/>
          <p:nvPr/>
        </p:nvSpPr>
        <p:spPr>
          <a:xfrm>
            <a:off x="8351683" y="6285303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3"/>
          <p:cNvSpPr txBox="1"/>
          <p:nvPr/>
        </p:nvSpPr>
        <p:spPr>
          <a:xfrm>
            <a:off x="10835227" y="7436027"/>
            <a:ext cx="25647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Comité Multisectorial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para el Desarrollo (CMD)</a:t>
            </a:r>
            <a:endParaRPr/>
          </a:p>
        </p:txBody>
      </p:sp>
      <p:sp>
        <p:nvSpPr>
          <p:cNvPr id="393" name="Google Shape;393;p63"/>
          <p:cNvSpPr/>
          <p:nvPr/>
        </p:nvSpPr>
        <p:spPr>
          <a:xfrm>
            <a:off x="11584155" y="6285303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3"/>
          <p:cNvSpPr txBox="1"/>
          <p:nvPr/>
        </p:nvSpPr>
        <p:spPr>
          <a:xfrm>
            <a:off x="13870649" y="7421129"/>
            <a:ext cx="256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4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Cooperación Internacional</a:t>
            </a:r>
            <a:endParaRPr/>
          </a:p>
        </p:txBody>
      </p:sp>
      <p:sp>
        <p:nvSpPr>
          <p:cNvPr id="395" name="Google Shape;395;p63"/>
          <p:cNvSpPr/>
          <p:nvPr/>
        </p:nvSpPr>
        <p:spPr>
          <a:xfrm>
            <a:off x="14619576" y="6270405"/>
            <a:ext cx="1067100" cy="10671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04991" y="4441094"/>
            <a:ext cx="754181" cy="75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39136" y="4565440"/>
            <a:ext cx="539491" cy="53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51087" y="4502901"/>
            <a:ext cx="658642" cy="6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9586" y="6511123"/>
            <a:ext cx="616006" cy="61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67077" y="6494532"/>
            <a:ext cx="684307" cy="68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08517" y="6459347"/>
            <a:ext cx="689213" cy="68921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3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3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Nuestros lineamientos de acción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p63"/>
          <p:cNvSpPr/>
          <p:nvPr/>
        </p:nvSpPr>
        <p:spPr>
          <a:xfrm>
            <a:off x="843200" y="4356475"/>
            <a:ext cx="4260600" cy="5181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3"/>
          <p:cNvSpPr txBox="1"/>
          <p:nvPr/>
        </p:nvSpPr>
        <p:spPr>
          <a:xfrm>
            <a:off x="1561050" y="4359975"/>
            <a:ext cx="50379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Enfoque </a:t>
            </a:r>
            <a:r>
              <a:rPr b="1" lang="es-E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r>
              <a:rPr b="1" i="0" lang="es-ES" sz="24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ultiactor</a:t>
            </a:r>
            <a:endParaRPr b="1" i="0" sz="2400" u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Hudbay consideramos que para la </a:t>
            </a:r>
            <a:r>
              <a:rPr b="1"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continuidad y crecimiento</a:t>
            </a: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nuestras operaciones y proyectos, es necesario </a:t>
            </a:r>
            <a:r>
              <a:rPr b="1"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contribuir al desarrollo sostenible del territorio donde operamos</a:t>
            </a: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utilizando como herramienta el </a:t>
            </a:r>
            <a:r>
              <a:rPr b="1"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diálogo</a:t>
            </a: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dentro de un modelo efectivo de gestión que sea capaz de proporcionar </a:t>
            </a:r>
            <a:r>
              <a:rPr b="1"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aceptación social</a:t>
            </a: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/>
          <p:nvPr/>
        </p:nvSpPr>
        <p:spPr>
          <a:xfrm>
            <a:off x="6236800" y="4102600"/>
            <a:ext cx="11300700" cy="38472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4"/>
          <p:cNvSpPr/>
          <p:nvPr/>
        </p:nvSpPr>
        <p:spPr>
          <a:xfrm rot="-5400000">
            <a:off x="1872588" y="2748937"/>
            <a:ext cx="5055325" cy="6799250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</a:t>
            </a:r>
            <a:endParaRPr/>
          </a:p>
        </p:txBody>
      </p:sp>
      <p:sp>
        <p:nvSpPr>
          <p:cNvPr id="412" name="Google Shape;412;p64"/>
          <p:cNvSpPr txBox="1"/>
          <p:nvPr/>
        </p:nvSpPr>
        <p:spPr>
          <a:xfrm>
            <a:off x="1444124" y="4497523"/>
            <a:ext cx="5553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Criterios de priorización - proyectos de inversión social en el territorio</a:t>
            </a:r>
            <a:endParaRPr/>
          </a:p>
        </p:txBody>
      </p:sp>
      <p:sp>
        <p:nvSpPr>
          <p:cNvPr id="413" name="Google Shape;413;p64"/>
          <p:cNvSpPr txBox="1"/>
          <p:nvPr/>
        </p:nvSpPr>
        <p:spPr>
          <a:xfrm>
            <a:off x="7957062" y="4824188"/>
            <a:ext cx="92421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Proyectos con legitimidad social y  con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continuidad política.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Proyectos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sostenibles</a:t>
            </a: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(operación y mantenimiento).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Proyectos de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complejidad baja/media </a:t>
            </a: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(antecedente del OxI / RIS).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Alineados con alguno de los 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4 ejes estratégicos priorizados por HBP.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Proyectos con enfoque de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valor compartido </a:t>
            </a: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que incluye a las comunidades y autoridades locales y nacionales.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El proyecto está alineado con los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planes de negocio de HBP.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4" name="Google Shape;414;p64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64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Nuestros lineamientos de acción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416" name="Google Shape;416;p64"/>
          <p:cNvGrpSpPr/>
          <p:nvPr/>
        </p:nvGrpSpPr>
        <p:grpSpPr>
          <a:xfrm>
            <a:off x="1526319" y="5499976"/>
            <a:ext cx="4710486" cy="2352545"/>
            <a:chOff x="1013514" y="3406051"/>
            <a:chExt cx="2730400" cy="1363636"/>
          </a:xfrm>
        </p:grpSpPr>
        <p:pic>
          <p:nvPicPr>
            <p:cNvPr id="417" name="Google Shape;417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3525" y="3409291"/>
              <a:ext cx="657856" cy="657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08622" y="3407669"/>
              <a:ext cx="657856" cy="657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95730" y="3407674"/>
              <a:ext cx="657856" cy="657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3514" y="4110233"/>
              <a:ext cx="657841" cy="657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6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708601" y="4108600"/>
              <a:ext cx="657856" cy="661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6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82845" y="4108597"/>
              <a:ext cx="661069" cy="661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6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395712" y="4108578"/>
              <a:ext cx="657856" cy="657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6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084451" y="3406051"/>
              <a:ext cx="657859" cy="6610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/>
          <p:nvPr/>
        </p:nvSpPr>
        <p:spPr>
          <a:xfrm>
            <a:off x="5180175" y="4501450"/>
            <a:ext cx="3234000" cy="323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4C3C9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5"/>
          <p:cNvSpPr/>
          <p:nvPr/>
        </p:nvSpPr>
        <p:spPr>
          <a:xfrm>
            <a:off x="861175" y="4501450"/>
            <a:ext cx="3234000" cy="323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1F89C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5"/>
          <p:cNvSpPr/>
          <p:nvPr/>
        </p:nvSpPr>
        <p:spPr>
          <a:xfrm>
            <a:off x="1252500" y="3938863"/>
            <a:ext cx="2458800" cy="1185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5"/>
          <p:cNvSpPr/>
          <p:nvPr/>
        </p:nvSpPr>
        <p:spPr>
          <a:xfrm>
            <a:off x="5600900" y="4001588"/>
            <a:ext cx="2458800" cy="1185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3" name="Google Shape;433;p65"/>
          <p:cNvPicPr preferRelativeResize="0"/>
          <p:nvPr/>
        </p:nvPicPr>
        <p:blipFill rotWithShape="1">
          <a:blip r:embed="rId3">
            <a:alphaModFix/>
          </a:blip>
          <a:srcRect b="26830" l="12904" r="-392" t="0"/>
          <a:stretch/>
        </p:blipFill>
        <p:spPr>
          <a:xfrm>
            <a:off x="14044336" y="5528376"/>
            <a:ext cx="2254838" cy="1571032"/>
          </a:xfrm>
          <a:custGeom>
            <a:rect b="b" l="l" r="r" t="t"/>
            <a:pathLst>
              <a:path extrusionOk="0" h="1675767" w="2254838">
                <a:moveTo>
                  <a:pt x="152294" y="0"/>
                </a:moveTo>
                <a:lnTo>
                  <a:pt x="2115150" y="0"/>
                </a:lnTo>
                <a:cubicBezTo>
                  <a:pt x="2157205" y="0"/>
                  <a:pt x="2195278" y="17046"/>
                  <a:pt x="2222838" y="44606"/>
                </a:cubicBezTo>
                <a:lnTo>
                  <a:pt x="2254838" y="92068"/>
                </a:lnTo>
                <a:lnTo>
                  <a:pt x="2254838" y="1583699"/>
                </a:lnTo>
                <a:lnTo>
                  <a:pt x="2222838" y="1631161"/>
                </a:lnTo>
                <a:cubicBezTo>
                  <a:pt x="2195278" y="1658721"/>
                  <a:pt x="2157205" y="1675767"/>
                  <a:pt x="2115150" y="1675767"/>
                </a:cubicBezTo>
                <a:lnTo>
                  <a:pt x="152294" y="1675767"/>
                </a:lnTo>
                <a:cubicBezTo>
                  <a:pt x="68184" y="1675767"/>
                  <a:pt x="0" y="1607583"/>
                  <a:pt x="0" y="1523473"/>
                </a:cubicBezTo>
                <a:lnTo>
                  <a:pt x="0" y="152294"/>
                </a:lnTo>
                <a:cubicBezTo>
                  <a:pt x="0" y="68184"/>
                  <a:pt x="68184" y="0"/>
                  <a:pt x="15229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34" name="Google Shape;434;p65"/>
          <p:cNvPicPr preferRelativeResize="0"/>
          <p:nvPr/>
        </p:nvPicPr>
        <p:blipFill rotWithShape="1">
          <a:blip r:embed="rId4">
            <a:alphaModFix/>
          </a:blip>
          <a:srcRect b="3737" l="23917" r="19795" t="51500"/>
          <a:stretch/>
        </p:blipFill>
        <p:spPr>
          <a:xfrm>
            <a:off x="9951789" y="5528392"/>
            <a:ext cx="2267444" cy="1571032"/>
          </a:xfrm>
          <a:custGeom>
            <a:rect b="b" l="l" r="r" t="t"/>
            <a:pathLst>
              <a:path extrusionOk="0" h="1675767" w="2267444">
                <a:moveTo>
                  <a:pt x="152294" y="0"/>
                </a:moveTo>
                <a:lnTo>
                  <a:pt x="2115150" y="0"/>
                </a:lnTo>
                <a:cubicBezTo>
                  <a:pt x="2199260" y="0"/>
                  <a:pt x="2267444" y="68184"/>
                  <a:pt x="2267444" y="152294"/>
                </a:cubicBezTo>
                <a:lnTo>
                  <a:pt x="2267444" y="1523473"/>
                </a:lnTo>
                <a:cubicBezTo>
                  <a:pt x="2267444" y="1607583"/>
                  <a:pt x="2199260" y="1675767"/>
                  <a:pt x="2115150" y="1675767"/>
                </a:cubicBezTo>
                <a:lnTo>
                  <a:pt x="152294" y="1675767"/>
                </a:lnTo>
                <a:cubicBezTo>
                  <a:pt x="68184" y="1675767"/>
                  <a:pt x="0" y="1607583"/>
                  <a:pt x="0" y="1523473"/>
                </a:cubicBezTo>
                <a:lnTo>
                  <a:pt x="0" y="152294"/>
                </a:lnTo>
                <a:cubicBezTo>
                  <a:pt x="0" y="68184"/>
                  <a:pt x="68184" y="0"/>
                  <a:pt x="15229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35" name="Google Shape;435;p65"/>
          <p:cNvPicPr preferRelativeResize="0"/>
          <p:nvPr/>
        </p:nvPicPr>
        <p:blipFill rotWithShape="1">
          <a:blip r:embed="rId5">
            <a:alphaModFix/>
          </a:blip>
          <a:srcRect b="21594" l="15753" r="890" t="9461"/>
          <a:stretch/>
        </p:blipFill>
        <p:spPr>
          <a:xfrm>
            <a:off x="5663458" y="5532648"/>
            <a:ext cx="2267443" cy="1562519"/>
          </a:xfrm>
          <a:custGeom>
            <a:rect b="b" l="l" r="r" t="t"/>
            <a:pathLst>
              <a:path extrusionOk="0" h="1666687" w="2267443">
                <a:moveTo>
                  <a:pt x="107319" y="0"/>
                </a:moveTo>
                <a:lnTo>
                  <a:pt x="2160125" y="0"/>
                </a:lnTo>
                <a:lnTo>
                  <a:pt x="2174430" y="2888"/>
                </a:lnTo>
                <a:cubicBezTo>
                  <a:pt x="2210871" y="18301"/>
                  <a:pt x="2240063" y="47494"/>
                  <a:pt x="2255476" y="83934"/>
                </a:cubicBezTo>
                <a:lnTo>
                  <a:pt x="2267443" y="143209"/>
                </a:lnTo>
                <a:lnTo>
                  <a:pt x="2267443" y="1514398"/>
                </a:lnTo>
                <a:lnTo>
                  <a:pt x="2255476" y="1573673"/>
                </a:lnTo>
                <a:cubicBezTo>
                  <a:pt x="2232357" y="1628334"/>
                  <a:pt x="2178233" y="1666687"/>
                  <a:pt x="2115150" y="1666687"/>
                </a:cubicBezTo>
                <a:lnTo>
                  <a:pt x="152294" y="1666687"/>
                </a:lnTo>
                <a:cubicBezTo>
                  <a:pt x="68184" y="1666687"/>
                  <a:pt x="0" y="1598503"/>
                  <a:pt x="0" y="1514393"/>
                </a:cubicBezTo>
                <a:lnTo>
                  <a:pt x="0" y="143214"/>
                </a:lnTo>
                <a:cubicBezTo>
                  <a:pt x="0" y="80132"/>
                  <a:pt x="38354" y="26008"/>
                  <a:pt x="93014" y="288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36" name="Google Shape;436;p65"/>
          <p:cNvPicPr preferRelativeResize="0"/>
          <p:nvPr/>
        </p:nvPicPr>
        <p:blipFill rotWithShape="1">
          <a:blip r:embed="rId6">
            <a:alphaModFix/>
          </a:blip>
          <a:srcRect b="434" l="4361" r="2449" t="20255"/>
          <a:stretch/>
        </p:blipFill>
        <p:spPr>
          <a:xfrm>
            <a:off x="1348175" y="5532650"/>
            <a:ext cx="2267444" cy="1562491"/>
          </a:xfrm>
          <a:custGeom>
            <a:rect b="b" l="l" r="r" t="t"/>
            <a:pathLst>
              <a:path extrusionOk="0" h="1666657" w="2267444">
                <a:moveTo>
                  <a:pt x="107170" y="0"/>
                </a:moveTo>
                <a:lnTo>
                  <a:pt x="2160274" y="0"/>
                </a:lnTo>
                <a:lnTo>
                  <a:pt x="2174430" y="2858"/>
                </a:lnTo>
                <a:cubicBezTo>
                  <a:pt x="2229091" y="25978"/>
                  <a:pt x="2267444" y="80102"/>
                  <a:pt x="2267444" y="143184"/>
                </a:cubicBezTo>
                <a:lnTo>
                  <a:pt x="2267444" y="1514363"/>
                </a:lnTo>
                <a:cubicBezTo>
                  <a:pt x="2267444" y="1598473"/>
                  <a:pt x="2199260" y="1666657"/>
                  <a:pt x="2115150" y="1666657"/>
                </a:cubicBezTo>
                <a:lnTo>
                  <a:pt x="152294" y="1666657"/>
                </a:lnTo>
                <a:cubicBezTo>
                  <a:pt x="68184" y="1666657"/>
                  <a:pt x="0" y="1598473"/>
                  <a:pt x="0" y="1514363"/>
                </a:cubicBezTo>
                <a:lnTo>
                  <a:pt x="0" y="143184"/>
                </a:lnTo>
                <a:cubicBezTo>
                  <a:pt x="0" y="80102"/>
                  <a:pt x="38354" y="25978"/>
                  <a:pt x="93014" y="285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37" name="Google Shape;437;p65"/>
          <p:cNvPicPr preferRelativeResize="0"/>
          <p:nvPr/>
        </p:nvPicPr>
        <p:blipFill rotWithShape="1">
          <a:blip r:embed="rId7">
            <a:alphaModFix/>
          </a:blip>
          <a:srcRect b="78104" l="18542" r="70881" t="17613"/>
          <a:stretch/>
        </p:blipFill>
        <p:spPr>
          <a:xfrm>
            <a:off x="1493502" y="4237273"/>
            <a:ext cx="1800501" cy="67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5"/>
          <p:cNvPicPr preferRelativeResize="0"/>
          <p:nvPr/>
        </p:nvPicPr>
        <p:blipFill rotWithShape="1">
          <a:blip r:embed="rId7">
            <a:alphaModFix/>
          </a:blip>
          <a:srcRect b="68158" l="18757" r="67491" t="27583"/>
          <a:stretch/>
        </p:blipFill>
        <p:spPr>
          <a:xfrm>
            <a:off x="5845100" y="4313475"/>
            <a:ext cx="1970400" cy="56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5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5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Nuestros ejes de intervención </a:t>
            </a: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social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1" name="Google Shape;441;p65"/>
          <p:cNvSpPr/>
          <p:nvPr/>
        </p:nvSpPr>
        <p:spPr>
          <a:xfrm>
            <a:off x="4277727" y="6036515"/>
            <a:ext cx="750600" cy="6624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65"/>
          <p:cNvSpPr/>
          <p:nvPr/>
        </p:nvSpPr>
        <p:spPr>
          <a:xfrm>
            <a:off x="8566039" y="6036515"/>
            <a:ext cx="750600" cy="6624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5"/>
          <p:cNvSpPr/>
          <p:nvPr/>
        </p:nvSpPr>
        <p:spPr>
          <a:xfrm>
            <a:off x="12781727" y="6036515"/>
            <a:ext cx="750600" cy="6624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5"/>
          <p:cNvSpPr/>
          <p:nvPr/>
        </p:nvSpPr>
        <p:spPr>
          <a:xfrm>
            <a:off x="9420063" y="4501450"/>
            <a:ext cx="3234000" cy="323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3AAA3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5"/>
          <p:cNvSpPr/>
          <p:nvPr/>
        </p:nvSpPr>
        <p:spPr>
          <a:xfrm>
            <a:off x="9826163" y="4001588"/>
            <a:ext cx="2458800" cy="1185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5"/>
          <p:cNvPicPr preferRelativeResize="0"/>
          <p:nvPr/>
        </p:nvPicPr>
        <p:blipFill rotWithShape="1">
          <a:blip r:embed="rId7">
            <a:alphaModFix/>
          </a:blip>
          <a:srcRect b="87356" l="18642" r="70787" t="5232"/>
          <a:stretch/>
        </p:blipFill>
        <p:spPr>
          <a:xfrm>
            <a:off x="10303350" y="4109097"/>
            <a:ext cx="1504437" cy="97001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5"/>
          <p:cNvSpPr/>
          <p:nvPr/>
        </p:nvSpPr>
        <p:spPr>
          <a:xfrm>
            <a:off x="13659963" y="4501450"/>
            <a:ext cx="3234000" cy="323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8B4A4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5"/>
          <p:cNvSpPr/>
          <p:nvPr/>
        </p:nvSpPr>
        <p:spPr>
          <a:xfrm>
            <a:off x="14051450" y="4001588"/>
            <a:ext cx="2458800" cy="1185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9" name="Google Shape;449;p65"/>
          <p:cNvPicPr preferRelativeResize="0"/>
          <p:nvPr/>
        </p:nvPicPr>
        <p:blipFill rotWithShape="1">
          <a:blip r:embed="rId7">
            <a:alphaModFix/>
          </a:blip>
          <a:srcRect b="45868" l="18622" r="68308" t="47463"/>
          <a:stretch/>
        </p:blipFill>
        <p:spPr>
          <a:xfrm>
            <a:off x="14380599" y="4193338"/>
            <a:ext cx="1800501" cy="84451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5"/>
          <p:cNvSpPr/>
          <p:nvPr/>
        </p:nvSpPr>
        <p:spPr>
          <a:xfrm>
            <a:off x="2220450" y="7503925"/>
            <a:ext cx="522900" cy="522900"/>
          </a:xfrm>
          <a:prstGeom prst="ellipse">
            <a:avLst/>
          </a:prstGeom>
          <a:solidFill>
            <a:srgbClr val="1F89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5"/>
          <p:cNvSpPr/>
          <p:nvPr/>
        </p:nvSpPr>
        <p:spPr>
          <a:xfrm>
            <a:off x="6568850" y="7503925"/>
            <a:ext cx="522900" cy="522900"/>
          </a:xfrm>
          <a:prstGeom prst="ellipse">
            <a:avLst/>
          </a:prstGeom>
          <a:solidFill>
            <a:srgbClr val="4C3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5"/>
          <p:cNvSpPr/>
          <p:nvPr/>
        </p:nvSpPr>
        <p:spPr>
          <a:xfrm>
            <a:off x="10775625" y="7441225"/>
            <a:ext cx="522900" cy="522900"/>
          </a:xfrm>
          <a:prstGeom prst="ellipse">
            <a:avLst/>
          </a:prstGeom>
          <a:solidFill>
            <a:srgbClr val="3AAA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5"/>
          <p:cNvSpPr/>
          <p:nvPr/>
        </p:nvSpPr>
        <p:spPr>
          <a:xfrm>
            <a:off x="15103500" y="7441175"/>
            <a:ext cx="522900" cy="522900"/>
          </a:xfrm>
          <a:prstGeom prst="ellipse">
            <a:avLst/>
          </a:prstGeom>
          <a:solidFill>
            <a:srgbClr val="8B4A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/>
          <p:nvPr/>
        </p:nvSpPr>
        <p:spPr>
          <a:xfrm>
            <a:off x="15393788" y="3211675"/>
            <a:ext cx="1657200" cy="1657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6"/>
          <p:cNvSpPr/>
          <p:nvPr/>
        </p:nvSpPr>
        <p:spPr>
          <a:xfrm>
            <a:off x="2694400" y="3847950"/>
            <a:ext cx="8428800" cy="4330500"/>
          </a:xfrm>
          <a:prstGeom prst="rect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6"/>
          <p:cNvSpPr/>
          <p:nvPr/>
        </p:nvSpPr>
        <p:spPr>
          <a:xfrm>
            <a:off x="649025" y="5182108"/>
            <a:ext cx="2458800" cy="1964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0013" rotWithShape="0" algn="bl" dir="5400000" dist="3810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6"/>
          <p:cNvSpPr/>
          <p:nvPr/>
        </p:nvSpPr>
        <p:spPr>
          <a:xfrm>
            <a:off x="3547700" y="4674276"/>
            <a:ext cx="896400" cy="897900"/>
          </a:xfrm>
          <a:prstGeom prst="ellipse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6"/>
          <p:cNvSpPr txBox="1"/>
          <p:nvPr/>
        </p:nvSpPr>
        <p:spPr>
          <a:xfrm>
            <a:off x="5027418" y="4882465"/>
            <a:ext cx="1909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535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proyectos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S/ 288.4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M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9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distritos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63" name="Google Shape;463;p66"/>
          <p:cNvSpPr txBox="1"/>
          <p:nvPr/>
        </p:nvSpPr>
        <p:spPr>
          <a:xfrm>
            <a:off x="3184127" y="5565285"/>
            <a:ext cx="163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Desarrollo económico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4" name="Google Shape;464;p66"/>
          <p:cNvSpPr txBox="1"/>
          <p:nvPr/>
        </p:nvSpPr>
        <p:spPr>
          <a:xfrm>
            <a:off x="8999580" y="4863539"/>
            <a:ext cx="163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E6AE0F"/>
                </a:solidFill>
                <a:latin typeface="Ubuntu"/>
                <a:ea typeface="Ubuntu"/>
                <a:cs typeface="Ubuntu"/>
                <a:sym typeface="Ubuntu"/>
              </a:rPr>
              <a:t>34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proyectos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E6AE0F"/>
                </a:solidFill>
                <a:latin typeface="Ubuntu"/>
                <a:ea typeface="Ubuntu"/>
                <a:cs typeface="Ubuntu"/>
                <a:sym typeface="Ubuntu"/>
              </a:rPr>
              <a:t>S/ 5.9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M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E6AE0F"/>
                </a:solidFill>
                <a:latin typeface="Ubuntu"/>
                <a:ea typeface="Ubuntu"/>
                <a:cs typeface="Ubuntu"/>
                <a:sym typeface="Ubuntu"/>
              </a:rPr>
              <a:t>8</a:t>
            </a:r>
            <a:r>
              <a:rPr lang="es-ES" sz="1400">
                <a:solidFill>
                  <a:srgbClr val="F68C1E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distritos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65" name="Google Shape;465;p66"/>
          <p:cNvSpPr txBox="1"/>
          <p:nvPr/>
        </p:nvSpPr>
        <p:spPr>
          <a:xfrm>
            <a:off x="3184118" y="7514326"/>
            <a:ext cx="163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6" name="Google Shape;466;p66"/>
          <p:cNvSpPr txBox="1"/>
          <p:nvPr/>
        </p:nvSpPr>
        <p:spPr>
          <a:xfrm>
            <a:off x="5027434" y="6697796"/>
            <a:ext cx="163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D51A1F"/>
                </a:solidFill>
                <a:latin typeface="Ubuntu"/>
                <a:ea typeface="Ubuntu"/>
                <a:cs typeface="Ubuntu"/>
                <a:sym typeface="Ubuntu"/>
              </a:rPr>
              <a:t>83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proyectos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D51A1F"/>
                </a:solidFill>
                <a:latin typeface="Ubuntu"/>
                <a:ea typeface="Ubuntu"/>
                <a:cs typeface="Ubuntu"/>
                <a:sym typeface="Ubuntu"/>
              </a:rPr>
              <a:t>S/ 12.9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M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D51A1F"/>
                </a:solidFill>
                <a:latin typeface="Ubuntu"/>
                <a:ea typeface="Ubuntu"/>
                <a:cs typeface="Ubuntu"/>
                <a:sym typeface="Ubuntu"/>
              </a:rPr>
              <a:t>8</a:t>
            </a:r>
            <a:r>
              <a:rPr lang="es-ES" sz="1400">
                <a:solidFill>
                  <a:srgbClr val="D51A1F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distritos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67" name="Google Shape;467;p66"/>
          <p:cNvSpPr txBox="1"/>
          <p:nvPr/>
        </p:nvSpPr>
        <p:spPr>
          <a:xfrm>
            <a:off x="7002125" y="5429375"/>
            <a:ext cx="2108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Educación,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capacitación y conectividad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8" name="Google Shape;468;p66"/>
          <p:cNvSpPr txBox="1"/>
          <p:nvPr/>
        </p:nvSpPr>
        <p:spPr>
          <a:xfrm>
            <a:off x="9110302" y="6697796"/>
            <a:ext cx="163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58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proyectos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S/ 22.2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M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2613"/>
              </a:buClr>
              <a:buSzPts val="1400"/>
              <a:buFont typeface="Ubuntu"/>
              <a:buNone/>
            </a:pPr>
            <a:r>
              <a:rPr b="1" lang="es-ES" sz="14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7</a:t>
            </a:r>
            <a:r>
              <a:rPr lang="es-ES" sz="1400">
                <a:solidFill>
                  <a:srgbClr val="026939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4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distritos</a:t>
            </a:r>
            <a:endParaRPr sz="14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69" name="Google Shape;469;p66"/>
          <p:cNvSpPr txBox="1"/>
          <p:nvPr/>
        </p:nvSpPr>
        <p:spPr>
          <a:xfrm>
            <a:off x="7311401" y="7504060"/>
            <a:ext cx="163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Ambiente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0" name="Google Shape;470;p66"/>
          <p:cNvSpPr/>
          <p:nvPr/>
        </p:nvSpPr>
        <p:spPr>
          <a:xfrm>
            <a:off x="3551218" y="6613058"/>
            <a:ext cx="896400" cy="897900"/>
          </a:xfrm>
          <a:prstGeom prst="ellipse">
            <a:avLst/>
          </a:prstGeom>
          <a:solidFill>
            <a:srgbClr val="D51A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66"/>
          <p:cNvSpPr/>
          <p:nvPr/>
        </p:nvSpPr>
        <p:spPr>
          <a:xfrm>
            <a:off x="7659633" y="4607676"/>
            <a:ext cx="896400" cy="897900"/>
          </a:xfrm>
          <a:prstGeom prst="ellipse">
            <a:avLst/>
          </a:prstGeom>
          <a:solidFill>
            <a:srgbClr val="E6AE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66"/>
          <p:cNvSpPr/>
          <p:nvPr/>
        </p:nvSpPr>
        <p:spPr>
          <a:xfrm>
            <a:off x="7678451" y="6613051"/>
            <a:ext cx="896400" cy="8979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3095" y="4882482"/>
            <a:ext cx="480404" cy="48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7527" y="6782396"/>
            <a:ext cx="605947" cy="60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6298" y="4774229"/>
            <a:ext cx="563710" cy="56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0901" y="6779604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6"/>
          <p:cNvSpPr/>
          <p:nvPr/>
        </p:nvSpPr>
        <p:spPr>
          <a:xfrm>
            <a:off x="940023" y="6377647"/>
            <a:ext cx="1876800" cy="452700"/>
          </a:xfrm>
          <a:prstGeom prst="roundRect">
            <a:avLst>
              <a:gd fmla="val 16667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S/ 329.5 M</a:t>
            </a:r>
            <a:endParaRPr b="1"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8" name="Google Shape;478;p66"/>
          <p:cNvSpPr txBox="1"/>
          <p:nvPr/>
        </p:nvSpPr>
        <p:spPr>
          <a:xfrm>
            <a:off x="818675" y="5269450"/>
            <a:ext cx="211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Inversión social acumulada al </a:t>
            </a:r>
            <a:r>
              <a:rPr b="1"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2024</a:t>
            </a:r>
            <a:r>
              <a:rPr lang="es-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por: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9" name="Google Shape;479;p66"/>
          <p:cNvSpPr/>
          <p:nvPr/>
        </p:nvSpPr>
        <p:spPr>
          <a:xfrm>
            <a:off x="2694350" y="3748000"/>
            <a:ext cx="8428800" cy="563700"/>
          </a:xfrm>
          <a:prstGeom prst="snipRoundRect">
            <a:avLst>
              <a:gd fmla="val 16667" name="adj1"/>
              <a:gd fmla="val 16667" name="adj2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6"/>
          <p:cNvSpPr txBox="1"/>
          <p:nvPr/>
        </p:nvSpPr>
        <p:spPr>
          <a:xfrm>
            <a:off x="3606600" y="3800313"/>
            <a:ext cx="649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E52713"/>
              </a:buClr>
              <a:buSzPts val="2000"/>
              <a:buFont typeface="Ubuntu"/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(2016 – 2024)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15512" y="961551"/>
            <a:ext cx="5896920" cy="58600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82" name="Google Shape;482;p66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6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Iniciativas de desarrollo social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4" name="Google Shape;48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8865" y="4452625"/>
            <a:ext cx="3922086" cy="38975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85" name="Google Shape;485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98690" y="6322273"/>
            <a:ext cx="1976820" cy="19644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486" name="Google Shape;486;p66"/>
          <p:cNvCxnSpPr/>
          <p:nvPr/>
        </p:nvCxnSpPr>
        <p:spPr>
          <a:xfrm>
            <a:off x="3316615" y="6304633"/>
            <a:ext cx="7423800" cy="32700"/>
          </a:xfrm>
          <a:prstGeom prst="straightConnector1">
            <a:avLst/>
          </a:prstGeom>
          <a:noFill/>
          <a:ln cap="flat" cmpd="sng" w="9525">
            <a:solidFill>
              <a:srgbClr val="0B589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87" name="Google Shape;487;p66"/>
          <p:cNvCxnSpPr/>
          <p:nvPr/>
        </p:nvCxnSpPr>
        <p:spPr>
          <a:xfrm flipH="1" rot="10800000">
            <a:off x="6963775" y="4686850"/>
            <a:ext cx="22200" cy="3079200"/>
          </a:xfrm>
          <a:prstGeom prst="straightConnector1">
            <a:avLst/>
          </a:prstGeom>
          <a:noFill/>
          <a:ln cap="flat" cmpd="sng" w="9525">
            <a:solidFill>
              <a:srgbClr val="0B589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88" name="Google Shape;488;p66"/>
          <p:cNvSpPr/>
          <p:nvPr/>
        </p:nvSpPr>
        <p:spPr>
          <a:xfrm>
            <a:off x="16491663" y="3645475"/>
            <a:ext cx="1157100" cy="1157400"/>
          </a:xfrm>
          <a:prstGeom prst="ellipse">
            <a:avLst/>
          </a:prstGeom>
          <a:noFill/>
          <a:ln cap="flat" cmpd="sng" w="19050">
            <a:solidFill>
              <a:srgbClr val="D51A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6"/>
          <p:cNvSpPr/>
          <p:nvPr/>
        </p:nvSpPr>
        <p:spPr>
          <a:xfrm>
            <a:off x="15730513" y="2929525"/>
            <a:ext cx="675900" cy="6759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6"/>
          <p:cNvSpPr/>
          <p:nvPr/>
        </p:nvSpPr>
        <p:spPr>
          <a:xfrm>
            <a:off x="14264563" y="6686475"/>
            <a:ext cx="1546800" cy="15468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6"/>
          <p:cNvSpPr/>
          <p:nvPr/>
        </p:nvSpPr>
        <p:spPr>
          <a:xfrm>
            <a:off x="15495128" y="7574018"/>
            <a:ext cx="537300" cy="5373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6"/>
          <p:cNvSpPr/>
          <p:nvPr/>
        </p:nvSpPr>
        <p:spPr>
          <a:xfrm>
            <a:off x="13575488" y="6377650"/>
            <a:ext cx="1072500" cy="1072500"/>
          </a:xfrm>
          <a:prstGeom prst="ellipse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7"/>
          <p:cNvSpPr/>
          <p:nvPr/>
        </p:nvSpPr>
        <p:spPr>
          <a:xfrm>
            <a:off x="12694774" y="3659638"/>
            <a:ext cx="3251400" cy="2592600"/>
          </a:xfrm>
          <a:prstGeom prst="round2DiagRect">
            <a:avLst>
              <a:gd fmla="val 11535" name="adj1"/>
              <a:gd fmla="val 0" name="adj2"/>
            </a:avLst>
          </a:prstGeom>
          <a:noFill/>
          <a:ln cap="flat" cmpd="sng" w="19050">
            <a:solidFill>
              <a:srgbClr val="02693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7"/>
          <p:cNvSpPr/>
          <p:nvPr/>
        </p:nvSpPr>
        <p:spPr>
          <a:xfrm>
            <a:off x="7547699" y="3659638"/>
            <a:ext cx="3251400" cy="2592600"/>
          </a:xfrm>
          <a:prstGeom prst="round2DiagRect">
            <a:avLst>
              <a:gd fmla="val 11535" name="adj1"/>
              <a:gd fmla="val 0" name="adj2"/>
            </a:avLst>
          </a:prstGeom>
          <a:noFill/>
          <a:ln cap="flat" cmpd="sng" w="19050">
            <a:solidFill>
              <a:srgbClr val="F68C1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7"/>
          <p:cNvSpPr/>
          <p:nvPr/>
        </p:nvSpPr>
        <p:spPr>
          <a:xfrm>
            <a:off x="2400624" y="3659650"/>
            <a:ext cx="3251400" cy="2592600"/>
          </a:xfrm>
          <a:prstGeom prst="round2DiagRect">
            <a:avLst>
              <a:gd fmla="val 11535" name="adj1"/>
              <a:gd fmla="val 0" name="adj2"/>
            </a:avLst>
          </a:prstGeom>
          <a:noFill/>
          <a:ln cap="flat" cmpd="sng" w="19050">
            <a:solidFill>
              <a:srgbClr val="0B589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7"/>
          <p:cNvSpPr/>
          <p:nvPr/>
        </p:nvSpPr>
        <p:spPr>
          <a:xfrm>
            <a:off x="2648925" y="7571025"/>
            <a:ext cx="2738400" cy="3573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67"/>
          <p:cNvPicPr preferRelativeResize="0"/>
          <p:nvPr/>
        </p:nvPicPr>
        <p:blipFill rotWithShape="1">
          <a:blip r:embed="rId3">
            <a:alphaModFix/>
          </a:blip>
          <a:srcRect b="441" l="-60" r="0" t="0"/>
          <a:stretch/>
        </p:blipFill>
        <p:spPr>
          <a:xfrm>
            <a:off x="2540200" y="3849256"/>
            <a:ext cx="2955852" cy="2213408"/>
          </a:xfrm>
          <a:custGeom>
            <a:rect b="b" l="l" r="r" t="t"/>
            <a:pathLst>
              <a:path extrusionOk="0" h="2078317" w="2350578">
                <a:moveTo>
                  <a:pt x="136847" y="0"/>
                </a:moveTo>
                <a:lnTo>
                  <a:pt x="2213731" y="0"/>
                </a:lnTo>
                <a:lnTo>
                  <a:pt x="2266992" y="10753"/>
                </a:lnTo>
                <a:cubicBezTo>
                  <a:pt x="2316112" y="31529"/>
                  <a:pt x="2350578" y="80167"/>
                  <a:pt x="2350578" y="136855"/>
                </a:cubicBezTo>
                <a:lnTo>
                  <a:pt x="2350578" y="1941460"/>
                </a:lnTo>
                <a:cubicBezTo>
                  <a:pt x="2350578" y="2017044"/>
                  <a:pt x="2289305" y="2078317"/>
                  <a:pt x="2213721" y="2078317"/>
                </a:cubicBezTo>
                <a:lnTo>
                  <a:pt x="136857" y="2078317"/>
                </a:lnTo>
                <a:cubicBezTo>
                  <a:pt x="61273" y="2078317"/>
                  <a:pt x="0" y="2017044"/>
                  <a:pt x="0" y="1941460"/>
                </a:cubicBezTo>
                <a:lnTo>
                  <a:pt x="0" y="136855"/>
                </a:lnTo>
                <a:cubicBezTo>
                  <a:pt x="0" y="80167"/>
                  <a:pt x="34466" y="31529"/>
                  <a:pt x="83586" y="10753"/>
                </a:cubicBezTo>
                <a:close/>
              </a:path>
            </a:pathLst>
          </a:custGeom>
          <a:noFill/>
          <a:ln>
            <a:noFill/>
          </a:ln>
          <a:effectLst>
            <a:outerShdw blurRad="128588" rotWithShape="0" algn="bl" dir="5400000" dist="47625">
              <a:srgbClr val="000000">
                <a:alpha val="13000"/>
              </a:srgbClr>
            </a:outerShdw>
          </a:effectLst>
        </p:spPr>
      </p:pic>
      <p:sp>
        <p:nvSpPr>
          <p:cNvPr id="502" name="Google Shape;502;p67"/>
          <p:cNvSpPr txBox="1"/>
          <p:nvPr/>
        </p:nvSpPr>
        <p:spPr>
          <a:xfrm>
            <a:off x="2455496" y="7534118"/>
            <a:ext cx="315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buntu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Paz y legitimidad social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03" name="Google Shape;503;p67"/>
          <p:cNvPicPr preferRelativeResize="0"/>
          <p:nvPr/>
        </p:nvPicPr>
        <p:blipFill rotWithShape="1">
          <a:blip r:embed="rId4">
            <a:alphaModFix/>
          </a:blip>
          <a:srcRect b="3460" l="15125" r="15905" t="27925"/>
          <a:stretch/>
        </p:blipFill>
        <p:spPr>
          <a:xfrm>
            <a:off x="7695474" y="3849262"/>
            <a:ext cx="2955852" cy="2213409"/>
          </a:xfrm>
          <a:custGeom>
            <a:rect b="b" l="l" r="r" t="t"/>
            <a:pathLst>
              <a:path extrusionOk="0" h="2078318" w="2350578">
                <a:moveTo>
                  <a:pt x="136852" y="0"/>
                </a:moveTo>
                <a:lnTo>
                  <a:pt x="2213726" y="0"/>
                </a:lnTo>
                <a:lnTo>
                  <a:pt x="2266992" y="10754"/>
                </a:lnTo>
                <a:cubicBezTo>
                  <a:pt x="2316112" y="31530"/>
                  <a:pt x="2350578" y="80168"/>
                  <a:pt x="2350578" y="136856"/>
                </a:cubicBezTo>
                <a:lnTo>
                  <a:pt x="2350578" y="1941461"/>
                </a:lnTo>
                <a:cubicBezTo>
                  <a:pt x="2350578" y="2017045"/>
                  <a:pt x="2289305" y="2078318"/>
                  <a:pt x="2213721" y="2078318"/>
                </a:cubicBezTo>
                <a:lnTo>
                  <a:pt x="136857" y="2078318"/>
                </a:lnTo>
                <a:cubicBezTo>
                  <a:pt x="61273" y="2078318"/>
                  <a:pt x="0" y="2017045"/>
                  <a:pt x="0" y="1941461"/>
                </a:cubicBezTo>
                <a:lnTo>
                  <a:pt x="0" y="136856"/>
                </a:lnTo>
                <a:cubicBezTo>
                  <a:pt x="0" y="80168"/>
                  <a:pt x="34466" y="31530"/>
                  <a:pt x="83586" y="10754"/>
                </a:cubicBezTo>
                <a:close/>
              </a:path>
            </a:pathLst>
          </a:custGeom>
          <a:noFill/>
          <a:ln>
            <a:noFill/>
          </a:ln>
          <a:effectLst>
            <a:outerShdw blurRad="128588" rotWithShape="0" algn="bl" dir="5400000" dist="47625">
              <a:srgbClr val="000000">
                <a:alpha val="13000"/>
              </a:srgbClr>
            </a:outerShdw>
          </a:effectLst>
        </p:spPr>
      </p:pic>
      <p:pic>
        <p:nvPicPr>
          <p:cNvPr id="504" name="Google Shape;504;p67"/>
          <p:cNvPicPr preferRelativeResize="0"/>
          <p:nvPr/>
        </p:nvPicPr>
        <p:blipFill rotWithShape="1">
          <a:blip r:embed="rId5">
            <a:alphaModFix/>
          </a:blip>
          <a:srcRect b="0" l="1100" r="8504" t="10064"/>
          <a:stretch/>
        </p:blipFill>
        <p:spPr>
          <a:xfrm>
            <a:off x="12850750" y="3849247"/>
            <a:ext cx="2955852" cy="2213409"/>
          </a:xfrm>
          <a:custGeom>
            <a:rect b="b" l="l" r="r" t="t"/>
            <a:pathLst>
              <a:path extrusionOk="0" h="2078318" w="2350578">
                <a:moveTo>
                  <a:pt x="136852" y="0"/>
                </a:moveTo>
                <a:lnTo>
                  <a:pt x="2213726" y="0"/>
                </a:lnTo>
                <a:lnTo>
                  <a:pt x="2266992" y="10754"/>
                </a:lnTo>
                <a:cubicBezTo>
                  <a:pt x="2316112" y="31530"/>
                  <a:pt x="2350578" y="80168"/>
                  <a:pt x="2350578" y="136856"/>
                </a:cubicBezTo>
                <a:lnTo>
                  <a:pt x="2350578" y="1941461"/>
                </a:lnTo>
                <a:cubicBezTo>
                  <a:pt x="2350578" y="2017045"/>
                  <a:pt x="2289305" y="2078318"/>
                  <a:pt x="2213721" y="2078318"/>
                </a:cubicBezTo>
                <a:lnTo>
                  <a:pt x="136857" y="2078318"/>
                </a:lnTo>
                <a:cubicBezTo>
                  <a:pt x="61273" y="2078318"/>
                  <a:pt x="0" y="2017045"/>
                  <a:pt x="0" y="1941461"/>
                </a:cubicBezTo>
                <a:lnTo>
                  <a:pt x="0" y="136856"/>
                </a:lnTo>
                <a:cubicBezTo>
                  <a:pt x="0" y="80168"/>
                  <a:pt x="34466" y="31530"/>
                  <a:pt x="83586" y="10754"/>
                </a:cubicBezTo>
                <a:close/>
              </a:path>
            </a:pathLst>
          </a:custGeom>
          <a:noFill/>
          <a:ln>
            <a:noFill/>
          </a:ln>
          <a:effectLst>
            <a:outerShdw blurRad="128588" rotWithShape="0" algn="bl" dir="5400000" dist="47625">
              <a:srgbClr val="000000">
                <a:alpha val="13000"/>
              </a:srgbClr>
            </a:outerShdw>
          </a:effectLst>
        </p:spPr>
      </p:pic>
      <p:sp>
        <p:nvSpPr>
          <p:cNvPr id="505" name="Google Shape;505;p67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67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Principales retos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7" name="Google Shape;507;p67"/>
          <p:cNvSpPr/>
          <p:nvPr/>
        </p:nvSpPr>
        <p:spPr>
          <a:xfrm>
            <a:off x="3269101" y="5911462"/>
            <a:ext cx="1371600" cy="1371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67"/>
          <p:cNvSpPr/>
          <p:nvPr/>
        </p:nvSpPr>
        <p:spPr>
          <a:xfrm>
            <a:off x="8458199" y="5911462"/>
            <a:ext cx="1371600" cy="1371900"/>
          </a:xfrm>
          <a:prstGeom prst="ellipse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67"/>
          <p:cNvSpPr/>
          <p:nvPr/>
        </p:nvSpPr>
        <p:spPr>
          <a:xfrm>
            <a:off x="13647297" y="5911425"/>
            <a:ext cx="1371600" cy="13719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7"/>
          <p:cNvSpPr/>
          <p:nvPr/>
        </p:nvSpPr>
        <p:spPr>
          <a:xfrm>
            <a:off x="6072011" y="6114693"/>
            <a:ext cx="954900" cy="11502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98542" y="6062685"/>
            <a:ext cx="891143" cy="106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09438" y="6151798"/>
            <a:ext cx="891136" cy="89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87673" y="6151760"/>
            <a:ext cx="891142" cy="89114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7"/>
          <p:cNvSpPr/>
          <p:nvPr/>
        </p:nvSpPr>
        <p:spPr>
          <a:xfrm>
            <a:off x="11319881" y="6114693"/>
            <a:ext cx="954900" cy="11502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7"/>
          <p:cNvSpPr/>
          <p:nvPr/>
        </p:nvSpPr>
        <p:spPr>
          <a:xfrm>
            <a:off x="7735825" y="7571025"/>
            <a:ext cx="2935500" cy="357300"/>
          </a:xfrm>
          <a:prstGeom prst="rect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7"/>
          <p:cNvSpPr/>
          <p:nvPr/>
        </p:nvSpPr>
        <p:spPr>
          <a:xfrm>
            <a:off x="12865500" y="7571025"/>
            <a:ext cx="2935500" cy="357300"/>
          </a:xfrm>
          <a:prstGeom prst="rect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7"/>
          <p:cNvSpPr txBox="1"/>
          <p:nvPr/>
        </p:nvSpPr>
        <p:spPr>
          <a:xfrm>
            <a:off x="7626166" y="7534118"/>
            <a:ext cx="315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buntu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Capacidades y habilidades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8" name="Google Shape;518;p67"/>
          <p:cNvSpPr txBox="1"/>
          <p:nvPr/>
        </p:nvSpPr>
        <p:spPr>
          <a:xfrm>
            <a:off x="12720656" y="7534118"/>
            <a:ext cx="315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buntu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Autosostenibilidad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68"/>
          <p:cNvPicPr preferRelativeResize="0"/>
          <p:nvPr/>
        </p:nvPicPr>
        <p:blipFill rotWithShape="1">
          <a:blip r:embed="rId3">
            <a:alphaModFix/>
          </a:blip>
          <a:srcRect b="471" l="2246" r="1329" t="2347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25" y="6351921"/>
            <a:ext cx="11974723" cy="3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8"/>
          <p:cNvSpPr txBox="1"/>
          <p:nvPr/>
        </p:nvSpPr>
        <p:spPr>
          <a:xfrm>
            <a:off x="2829221" y="7680301"/>
            <a:ext cx="8993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s-ES" sz="4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ALGUNOS EJEMPLOS DE DESARROLLO ECONÓMICO LOCAL</a:t>
            </a:r>
            <a:endParaRPr b="1" i="0" sz="4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6" name="Google Shape;526;p68"/>
          <p:cNvSpPr/>
          <p:nvPr/>
        </p:nvSpPr>
        <p:spPr>
          <a:xfrm>
            <a:off x="2894175" y="8913203"/>
            <a:ext cx="1765800" cy="8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9"/>
          <p:cNvSpPr/>
          <p:nvPr/>
        </p:nvSpPr>
        <p:spPr>
          <a:xfrm>
            <a:off x="944250" y="3772750"/>
            <a:ext cx="16252200" cy="585000"/>
          </a:xfrm>
          <a:prstGeom prst="round2SameRect">
            <a:avLst>
              <a:gd fmla="val 20667" name="adj1"/>
              <a:gd fmla="val 0" name="adj2"/>
            </a:avLst>
          </a:prstGeom>
          <a:solidFill>
            <a:srgbClr val="D51A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Contratos con comunidades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69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D819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9"/>
          <p:cNvSpPr txBox="1"/>
          <p:nvPr/>
        </p:nvSpPr>
        <p:spPr>
          <a:xfrm>
            <a:off x="513875" y="2612249"/>
            <a:ext cx="9656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Comunidades en la cadena de valor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69"/>
          <p:cNvSpPr/>
          <p:nvPr/>
        </p:nvSpPr>
        <p:spPr>
          <a:xfrm>
            <a:off x="2836963" y="4778262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9"/>
          <p:cNvSpPr/>
          <p:nvPr/>
        </p:nvSpPr>
        <p:spPr>
          <a:xfrm>
            <a:off x="2846563" y="6207250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9"/>
          <p:cNvSpPr/>
          <p:nvPr/>
        </p:nvSpPr>
        <p:spPr>
          <a:xfrm>
            <a:off x="2852588" y="7662175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9"/>
          <p:cNvSpPr txBox="1"/>
          <p:nvPr/>
        </p:nvSpPr>
        <p:spPr>
          <a:xfrm>
            <a:off x="3816638" y="4793713"/>
            <a:ext cx="4024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Servicio de Transporte </a:t>
            </a:r>
            <a:endParaRPr b="1" sz="19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de Personal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- Transportes Jimmy.</a:t>
            </a:r>
            <a:endParaRPr sz="1900"/>
          </a:p>
        </p:txBody>
      </p:sp>
      <p:sp>
        <p:nvSpPr>
          <p:cNvPr id="538" name="Google Shape;538;p69"/>
          <p:cNvSpPr txBox="1"/>
          <p:nvPr/>
        </p:nvSpPr>
        <p:spPr>
          <a:xfrm>
            <a:off x="3826238" y="5945650"/>
            <a:ext cx="4024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Arrendamiento de Equipos Auxiliares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- Empresa Comunal Chilloroya.</a:t>
            </a:r>
            <a:endParaRPr/>
          </a:p>
        </p:txBody>
      </p:sp>
      <p:sp>
        <p:nvSpPr>
          <p:cNvPr id="539" name="Google Shape;539;p69"/>
          <p:cNvSpPr txBox="1"/>
          <p:nvPr/>
        </p:nvSpPr>
        <p:spPr>
          <a:xfrm>
            <a:off x="3832263" y="7531375"/>
            <a:ext cx="4024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Servicio de Jardinería, Lavandería, Limpieza y Kiosko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- Empresa Comunal Chilloroya</a:t>
            </a:r>
            <a:endParaRPr/>
          </a:p>
        </p:txBody>
      </p:sp>
      <p:sp>
        <p:nvSpPr>
          <p:cNvPr id="540" name="Google Shape;540;p69"/>
          <p:cNvSpPr/>
          <p:nvPr/>
        </p:nvSpPr>
        <p:spPr>
          <a:xfrm>
            <a:off x="11182813" y="4778262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9"/>
          <p:cNvSpPr/>
          <p:nvPr/>
        </p:nvSpPr>
        <p:spPr>
          <a:xfrm>
            <a:off x="11182813" y="6246337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9"/>
          <p:cNvSpPr/>
          <p:nvPr/>
        </p:nvSpPr>
        <p:spPr>
          <a:xfrm>
            <a:off x="11182813" y="7643912"/>
            <a:ext cx="800700" cy="800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273744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9"/>
          <p:cNvSpPr txBox="1"/>
          <p:nvPr/>
        </p:nvSpPr>
        <p:spPr>
          <a:xfrm>
            <a:off x="12162488" y="4647463"/>
            <a:ext cx="3764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Servicio de Mantenimiento de Infraestructura y Equipos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endParaRPr sz="19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Etranspmul Reynaldito</a:t>
            </a:r>
            <a:endParaRPr sz="1900"/>
          </a:p>
        </p:txBody>
      </p:sp>
      <p:sp>
        <p:nvSpPr>
          <p:cNvPr id="544" name="Google Shape;544;p69"/>
          <p:cNvSpPr txBox="1"/>
          <p:nvPr/>
        </p:nvSpPr>
        <p:spPr>
          <a:xfrm>
            <a:off x="12162488" y="6080288"/>
            <a:ext cx="3764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Servicio de Limpieza Industrial en Planta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 - Consorcio Byas Chilloroya</a:t>
            </a:r>
            <a:endParaRPr b="1" sz="19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5" name="Google Shape;545;p69"/>
          <p:cNvSpPr txBox="1"/>
          <p:nvPr/>
        </p:nvSpPr>
        <p:spPr>
          <a:xfrm>
            <a:off x="12162488" y="7513113"/>
            <a:ext cx="3764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Transporte de Concentrado </a:t>
            </a: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- </a:t>
            </a:r>
            <a:endParaRPr sz="19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ET Chilloroya (15% + 5%) / ET Uchuccarco (15%)</a:t>
            </a:r>
            <a:endParaRPr b="1" sz="19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6" name="Google Shape;54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563" y="4793713"/>
            <a:ext cx="769500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8413" y="7659362"/>
            <a:ext cx="769500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63625" y="4771712"/>
            <a:ext cx="839076" cy="83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09500" y="6261400"/>
            <a:ext cx="747349" cy="74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2587" y="7662013"/>
            <a:ext cx="800701" cy="80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27380" y="6187913"/>
            <a:ext cx="839076" cy="8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0"/>
          <p:cNvSpPr/>
          <p:nvPr/>
        </p:nvSpPr>
        <p:spPr>
          <a:xfrm>
            <a:off x="14940925" y="3240500"/>
            <a:ext cx="1657200" cy="1657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0"/>
          <p:cNvSpPr/>
          <p:nvPr/>
        </p:nvSpPr>
        <p:spPr>
          <a:xfrm>
            <a:off x="16038800" y="3674300"/>
            <a:ext cx="1157100" cy="11574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70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70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Empresas comunales en nuestra cadena logística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0" name="Google Shape;560;p70"/>
          <p:cNvSpPr/>
          <p:nvPr/>
        </p:nvSpPr>
        <p:spPr>
          <a:xfrm rot="10800000">
            <a:off x="59005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70"/>
          <p:cNvSpPr/>
          <p:nvPr/>
        </p:nvSpPr>
        <p:spPr>
          <a:xfrm rot="10800000">
            <a:off x="3904388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0"/>
          <p:cNvSpPr/>
          <p:nvPr/>
        </p:nvSpPr>
        <p:spPr>
          <a:xfrm rot="10800000">
            <a:off x="7218726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0"/>
          <p:cNvSpPr/>
          <p:nvPr/>
        </p:nvSpPr>
        <p:spPr>
          <a:xfrm rot="10800000">
            <a:off x="1060297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0"/>
          <p:cNvSpPr txBox="1"/>
          <p:nvPr/>
        </p:nvSpPr>
        <p:spPr>
          <a:xfrm>
            <a:off x="948645" y="5787547"/>
            <a:ext cx="2294100" cy="22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empresas comunales de Chilloroya y Uchucarcco son parte de nuestra cadena logística.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Hemos  firmado con ellas un acuerdo para el servicio de transporte de concentrado.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5" name="Google Shape;565;p70"/>
          <p:cNvSpPr txBox="1"/>
          <p:nvPr/>
        </p:nvSpPr>
        <p:spPr>
          <a:xfrm>
            <a:off x="7645625" y="5777534"/>
            <a:ext cx="21528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recorrido de 449 kilómetros va desde la Unidad Minera Constancia (Cusco)</a:t>
            </a:r>
            <a:r>
              <a:rPr b="1" lang="es-ES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hasta el puerto de Matarani (Arequipa).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6" name="Google Shape;566;p70"/>
          <p:cNvSpPr txBox="1"/>
          <p:nvPr/>
        </p:nvSpPr>
        <p:spPr>
          <a:xfrm>
            <a:off x="10959431" y="5787547"/>
            <a:ext cx="2294100" cy="22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equipo de procura y empleo de Hudbay brindó asesoría para que las empresas comunales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alcancen altos estándares y puedan competir en una licitación transparente.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7" name="Google Shape;567;p70"/>
          <p:cNvSpPr txBox="1"/>
          <p:nvPr/>
        </p:nvSpPr>
        <p:spPr>
          <a:xfrm>
            <a:off x="4489802" y="5777536"/>
            <a:ext cx="18912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Los servicios de transporte son realizados por camiones encapsulados.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8" name="Google Shape;568;p70"/>
          <p:cNvSpPr/>
          <p:nvPr/>
        </p:nvSpPr>
        <p:spPr>
          <a:xfrm>
            <a:off x="11441903" y="4249544"/>
            <a:ext cx="1278600" cy="12786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0"/>
          <p:cNvSpPr/>
          <p:nvPr/>
        </p:nvSpPr>
        <p:spPr>
          <a:xfrm>
            <a:off x="8116929" y="4241288"/>
            <a:ext cx="1278600" cy="12786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0"/>
          <p:cNvSpPr/>
          <p:nvPr/>
        </p:nvSpPr>
        <p:spPr>
          <a:xfrm>
            <a:off x="4791941" y="4241275"/>
            <a:ext cx="1278600" cy="12786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0"/>
          <p:cNvSpPr/>
          <p:nvPr/>
        </p:nvSpPr>
        <p:spPr>
          <a:xfrm>
            <a:off x="1456278" y="4217450"/>
            <a:ext cx="1278600" cy="12786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2" name="Google Shape;57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6298" y="4492000"/>
            <a:ext cx="729300" cy="72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0160" y="4483438"/>
            <a:ext cx="810469" cy="8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1715" y="4451399"/>
            <a:ext cx="810476" cy="8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71613" y="4475220"/>
            <a:ext cx="810493" cy="81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91525" y="3545300"/>
            <a:ext cx="4910625" cy="449174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70"/>
          <p:cNvSpPr/>
          <p:nvPr/>
        </p:nvSpPr>
        <p:spPr>
          <a:xfrm>
            <a:off x="14354600" y="3545300"/>
            <a:ext cx="675900" cy="675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0"/>
          <p:cNvSpPr/>
          <p:nvPr/>
        </p:nvSpPr>
        <p:spPr>
          <a:xfrm>
            <a:off x="13811700" y="6715300"/>
            <a:ext cx="1546800" cy="15468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0"/>
          <p:cNvSpPr/>
          <p:nvPr/>
        </p:nvSpPr>
        <p:spPr>
          <a:xfrm>
            <a:off x="15042266" y="7602843"/>
            <a:ext cx="537300" cy="5373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70"/>
          <p:cNvSpPr/>
          <p:nvPr/>
        </p:nvSpPr>
        <p:spPr>
          <a:xfrm>
            <a:off x="16608875" y="6952450"/>
            <a:ext cx="1072500" cy="10725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1"/>
          <p:cNvSpPr/>
          <p:nvPr/>
        </p:nvSpPr>
        <p:spPr>
          <a:xfrm rot="10800000">
            <a:off x="1060297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71"/>
          <p:cNvSpPr/>
          <p:nvPr/>
        </p:nvSpPr>
        <p:spPr>
          <a:xfrm>
            <a:off x="13373300" y="3424400"/>
            <a:ext cx="1657200" cy="1657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1"/>
          <p:cNvSpPr/>
          <p:nvPr/>
        </p:nvSpPr>
        <p:spPr>
          <a:xfrm>
            <a:off x="13989688" y="6499625"/>
            <a:ext cx="1546800" cy="1546800"/>
          </a:xfrm>
          <a:prstGeom prst="ellipse">
            <a:avLst/>
          </a:prstGeom>
          <a:noFill/>
          <a:ln cap="flat" cmpd="sng" w="19050">
            <a:solidFill>
              <a:srgbClr val="02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71"/>
          <p:cNvSpPr/>
          <p:nvPr/>
        </p:nvSpPr>
        <p:spPr>
          <a:xfrm>
            <a:off x="16824825" y="6499625"/>
            <a:ext cx="1072500" cy="10725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3525" y="3545300"/>
            <a:ext cx="4643800" cy="4354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90" name="Google Shape;590;p71"/>
          <p:cNvSpPr/>
          <p:nvPr/>
        </p:nvSpPr>
        <p:spPr>
          <a:xfrm>
            <a:off x="15404900" y="2884700"/>
            <a:ext cx="1157100" cy="1157400"/>
          </a:xfrm>
          <a:prstGeom prst="ellipse">
            <a:avLst/>
          </a:prstGeom>
          <a:noFill/>
          <a:ln cap="flat" cmpd="sng" w="19050">
            <a:solidFill>
              <a:srgbClr val="02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1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71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Empresas comunales en nuestra cadena logística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3" name="Google Shape;593;p71"/>
          <p:cNvSpPr/>
          <p:nvPr/>
        </p:nvSpPr>
        <p:spPr>
          <a:xfrm rot="10800000">
            <a:off x="59005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71"/>
          <p:cNvSpPr/>
          <p:nvPr/>
        </p:nvSpPr>
        <p:spPr>
          <a:xfrm rot="10800000">
            <a:off x="3904388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71"/>
          <p:cNvSpPr/>
          <p:nvPr/>
        </p:nvSpPr>
        <p:spPr>
          <a:xfrm rot="10800000">
            <a:off x="7218726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1"/>
          <p:cNvSpPr txBox="1"/>
          <p:nvPr/>
        </p:nvSpPr>
        <p:spPr>
          <a:xfrm>
            <a:off x="948645" y="5787547"/>
            <a:ext cx="22941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 iniciativa agrupa diversos proyectos de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fortalecimiento de capacidades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emprendimiento femenino.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7" name="Google Shape;597;p71"/>
          <p:cNvSpPr txBox="1"/>
          <p:nvPr/>
        </p:nvSpPr>
        <p:spPr>
          <a:xfrm>
            <a:off x="7645625" y="5777534"/>
            <a:ext cx="21528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También se incluye la confección  de prendas con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material PET reciclado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8" name="Google Shape;598;p71"/>
          <p:cNvSpPr txBox="1"/>
          <p:nvPr/>
        </p:nvSpPr>
        <p:spPr>
          <a:xfrm>
            <a:off x="10959431" y="5787547"/>
            <a:ext cx="22941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gestión se realiza en conjunto con las comunidades y aliados especializados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 el fin de lograr la auto-sostenibilidad.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9" name="Google Shape;599;p71"/>
          <p:cNvSpPr txBox="1"/>
          <p:nvPr/>
        </p:nvSpPr>
        <p:spPr>
          <a:xfrm>
            <a:off x="4181325" y="5777525"/>
            <a:ext cx="24612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proyecto impulsa el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corte y confección</a:t>
            </a:r>
            <a:r>
              <a:rPr b="1" lang="es-ES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prendas y artículos, el tejido  y la producción de jabones artesanales con propiedades naturales.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0" name="Google Shape;600;p71"/>
          <p:cNvSpPr/>
          <p:nvPr/>
        </p:nvSpPr>
        <p:spPr>
          <a:xfrm>
            <a:off x="11441903" y="4249544"/>
            <a:ext cx="1278600" cy="1278600"/>
          </a:xfrm>
          <a:prstGeom prst="ellipse">
            <a:avLst/>
          </a:prstGeom>
          <a:solidFill>
            <a:srgbClr val="026939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1"/>
          <p:cNvSpPr/>
          <p:nvPr/>
        </p:nvSpPr>
        <p:spPr>
          <a:xfrm>
            <a:off x="8116929" y="4241288"/>
            <a:ext cx="1278600" cy="1278600"/>
          </a:xfrm>
          <a:prstGeom prst="ellipse">
            <a:avLst/>
          </a:prstGeom>
          <a:solidFill>
            <a:srgbClr val="026939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71"/>
          <p:cNvSpPr/>
          <p:nvPr/>
        </p:nvSpPr>
        <p:spPr>
          <a:xfrm>
            <a:off x="4791941" y="4241275"/>
            <a:ext cx="1278600" cy="1278600"/>
          </a:xfrm>
          <a:prstGeom prst="ellipse">
            <a:avLst/>
          </a:prstGeom>
          <a:solidFill>
            <a:srgbClr val="026939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1"/>
          <p:cNvSpPr/>
          <p:nvPr/>
        </p:nvSpPr>
        <p:spPr>
          <a:xfrm>
            <a:off x="1456278" y="4217450"/>
            <a:ext cx="1278600" cy="1278600"/>
          </a:xfrm>
          <a:prstGeom prst="ellipse">
            <a:avLst/>
          </a:prstGeom>
          <a:solidFill>
            <a:srgbClr val="026939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71"/>
          <p:cNvSpPr/>
          <p:nvPr/>
        </p:nvSpPr>
        <p:spPr>
          <a:xfrm>
            <a:off x="14521425" y="3424400"/>
            <a:ext cx="675900" cy="6759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71"/>
          <p:cNvSpPr/>
          <p:nvPr/>
        </p:nvSpPr>
        <p:spPr>
          <a:xfrm>
            <a:off x="15916666" y="7572118"/>
            <a:ext cx="537300" cy="5373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6" name="Google Shape;60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3127" y="4451411"/>
            <a:ext cx="810476" cy="8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2414" y="4451382"/>
            <a:ext cx="810475" cy="81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1450" y="4391113"/>
            <a:ext cx="931011" cy="93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31437" y="4406375"/>
            <a:ext cx="900525" cy="9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4"/>
          <p:cNvSpPr txBox="1"/>
          <p:nvPr/>
        </p:nvSpPr>
        <p:spPr>
          <a:xfrm>
            <a:off x="590050" y="4058525"/>
            <a:ext cx="77139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</a:t>
            </a:r>
            <a:r>
              <a:rPr b="0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 minería es una industria que puede ofrecer diversas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oportunidades de desarrollo económico y social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los territorios en los que se realiza, tales cómo: generación de empleo, dinamización de la economía local, inversión en infraestructura, entre otros.</a:t>
            </a:r>
            <a:endParaRPr sz="1800"/>
          </a:p>
        </p:txBody>
      </p:sp>
      <p:sp>
        <p:nvSpPr>
          <p:cNvPr id="193" name="Google Shape;193;p54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4"/>
          <p:cNvSpPr txBox="1"/>
          <p:nvPr/>
        </p:nvSpPr>
        <p:spPr>
          <a:xfrm>
            <a:off x="513841" y="2612245"/>
            <a:ext cx="289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Introducción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5" name="Google Shape;195;p54"/>
          <p:cNvSpPr/>
          <p:nvPr/>
        </p:nvSpPr>
        <p:spPr>
          <a:xfrm>
            <a:off x="765226" y="6016725"/>
            <a:ext cx="1371600" cy="1371900"/>
          </a:xfrm>
          <a:prstGeom prst="ellipse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4"/>
          <p:cNvSpPr/>
          <p:nvPr/>
        </p:nvSpPr>
        <p:spPr>
          <a:xfrm>
            <a:off x="3940284" y="6016737"/>
            <a:ext cx="1371600" cy="1371900"/>
          </a:xfrm>
          <a:prstGeom prst="ellipse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4"/>
          <p:cNvSpPr/>
          <p:nvPr/>
        </p:nvSpPr>
        <p:spPr>
          <a:xfrm>
            <a:off x="6778647" y="6016737"/>
            <a:ext cx="1371600" cy="1371900"/>
          </a:xfrm>
          <a:prstGeom prst="ellipse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6343" y="6298675"/>
            <a:ext cx="896201" cy="8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188" y="6298678"/>
            <a:ext cx="829677" cy="80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4"/>
          <p:cNvSpPr txBox="1"/>
          <p:nvPr/>
        </p:nvSpPr>
        <p:spPr>
          <a:xfrm>
            <a:off x="9787575" y="6175825"/>
            <a:ext cx="75363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latin typeface="Ubuntu"/>
                <a:ea typeface="Ubuntu"/>
                <a:cs typeface="Ubuntu"/>
                <a:sym typeface="Ubuntu"/>
              </a:rPr>
              <a:t>El aporte</a:t>
            </a:r>
            <a:r>
              <a:rPr b="0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de la minería puede ser significativo, especialmente cuando las operaciones se manejan con altos estándares de responsabilidad social y ambiental. Para maximizar estos beneficios, es esencial la colaboración entre empresas, comunidades y gobiernos,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promoviendo una minería que contribuya al desarrollo sostenible del territorio.</a:t>
            </a:r>
            <a:endParaRPr sz="1200"/>
          </a:p>
        </p:txBody>
      </p:sp>
      <p:sp>
        <p:nvSpPr>
          <p:cNvPr id="201" name="Google Shape;201;p54"/>
          <p:cNvSpPr txBox="1"/>
          <p:nvPr/>
        </p:nvSpPr>
        <p:spPr>
          <a:xfrm>
            <a:off x="3504813" y="7388625"/>
            <a:ext cx="224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Dinamización de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economía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" name="Google Shape;202;p54"/>
          <p:cNvSpPr txBox="1"/>
          <p:nvPr/>
        </p:nvSpPr>
        <p:spPr>
          <a:xfrm>
            <a:off x="640588" y="7388625"/>
            <a:ext cx="162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Generación de empleo</a:t>
            </a:r>
            <a:endParaRPr sz="900"/>
          </a:p>
        </p:txBody>
      </p:sp>
      <p:sp>
        <p:nvSpPr>
          <p:cNvPr id="203" name="Google Shape;203;p54"/>
          <p:cNvSpPr txBox="1"/>
          <p:nvPr/>
        </p:nvSpPr>
        <p:spPr>
          <a:xfrm>
            <a:off x="6343188" y="7388625"/>
            <a:ext cx="224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</a:t>
            </a: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nversión en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infraestructura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4" name="Google Shape;20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7974" y="6252920"/>
            <a:ext cx="896201" cy="89950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4"/>
          <p:cNvSpPr/>
          <p:nvPr/>
        </p:nvSpPr>
        <p:spPr>
          <a:xfrm>
            <a:off x="2591703" y="6260923"/>
            <a:ext cx="733500" cy="8835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54"/>
          <p:cNvSpPr/>
          <p:nvPr/>
        </p:nvSpPr>
        <p:spPr>
          <a:xfrm>
            <a:off x="5678515" y="6298623"/>
            <a:ext cx="733500" cy="883500"/>
          </a:xfrm>
          <a:prstGeom prst="chevron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36226" y="1889725"/>
            <a:ext cx="4669501" cy="413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2"/>
          <p:cNvSpPr/>
          <p:nvPr/>
        </p:nvSpPr>
        <p:spPr>
          <a:xfrm>
            <a:off x="16933875" y="5660675"/>
            <a:ext cx="1072500" cy="1072500"/>
          </a:xfrm>
          <a:prstGeom prst="ellipse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72"/>
          <p:cNvSpPr/>
          <p:nvPr/>
        </p:nvSpPr>
        <p:spPr>
          <a:xfrm>
            <a:off x="14474275" y="2690425"/>
            <a:ext cx="1657200" cy="1657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72"/>
          <p:cNvSpPr/>
          <p:nvPr/>
        </p:nvSpPr>
        <p:spPr>
          <a:xfrm rot="10800000">
            <a:off x="1060297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7" name="Google Shape;61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3525" y="3579353"/>
            <a:ext cx="4571150" cy="42867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18" name="Google Shape;618;p72"/>
          <p:cNvSpPr/>
          <p:nvPr/>
        </p:nvSpPr>
        <p:spPr>
          <a:xfrm>
            <a:off x="16131463" y="6588600"/>
            <a:ext cx="1546800" cy="1546800"/>
          </a:xfrm>
          <a:prstGeom prst="ellipse">
            <a:avLst/>
          </a:prstGeom>
          <a:noFill/>
          <a:ln cap="flat" cmpd="sng" w="19050">
            <a:solidFill>
              <a:srgbClr val="F68C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72"/>
          <p:cNvSpPr/>
          <p:nvPr/>
        </p:nvSpPr>
        <p:spPr>
          <a:xfrm>
            <a:off x="13317175" y="3754000"/>
            <a:ext cx="1157100" cy="1157400"/>
          </a:xfrm>
          <a:prstGeom prst="ellipse">
            <a:avLst/>
          </a:prstGeom>
          <a:noFill/>
          <a:ln cap="flat" cmpd="sng" w="19050">
            <a:solidFill>
              <a:srgbClr val="F68C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72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72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Empresas comunales en nuestra cadena logística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2" name="Google Shape;622;p72"/>
          <p:cNvSpPr/>
          <p:nvPr/>
        </p:nvSpPr>
        <p:spPr>
          <a:xfrm rot="10800000">
            <a:off x="590050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72"/>
          <p:cNvSpPr/>
          <p:nvPr/>
        </p:nvSpPr>
        <p:spPr>
          <a:xfrm rot="10800000">
            <a:off x="3904388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72"/>
          <p:cNvSpPr/>
          <p:nvPr/>
        </p:nvSpPr>
        <p:spPr>
          <a:xfrm rot="10800000">
            <a:off x="7218726" y="5159957"/>
            <a:ext cx="3006530" cy="2767339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72"/>
          <p:cNvSpPr txBox="1"/>
          <p:nvPr/>
        </p:nvSpPr>
        <p:spPr>
          <a:xfrm>
            <a:off x="948645" y="5787547"/>
            <a:ext cx="22941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Programa de Becas Hudbay otorga becas universitarias integrales a jóvenes de escasos recursos</a:t>
            </a:r>
            <a:r>
              <a:rPr b="1" lang="es-ES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comunidades rurales ubicadas dentro de la Región Cusco.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6" name="Google Shape;626;p72"/>
          <p:cNvSpPr txBox="1"/>
          <p:nvPr/>
        </p:nvSpPr>
        <p:spPr>
          <a:xfrm>
            <a:off x="7337225" y="5853725"/>
            <a:ext cx="2713500" cy="25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programa busca abordar los siguientes Objetivos de Desarrollo Sostenible (ODS):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(1) Fin de la pobreza.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(4) Educación de calidad.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(5) Igualdad de Género.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7" name="Google Shape;627;p72"/>
          <p:cNvSpPr txBox="1"/>
          <p:nvPr/>
        </p:nvSpPr>
        <p:spPr>
          <a:xfrm>
            <a:off x="10792325" y="5787550"/>
            <a:ext cx="2640300" cy="2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becas se subdividen en dos programas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Beca de Éxito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 para jóvenes de escasos recursos y </a:t>
            </a: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Beca Mujer Talento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 que busca asegurar la inclusión de mujeres jóvenes en el programa de becas.</a:t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8" name="Google Shape;628;p72"/>
          <p:cNvSpPr txBox="1"/>
          <p:nvPr/>
        </p:nvSpPr>
        <p:spPr>
          <a:xfrm>
            <a:off x="4181325" y="5777525"/>
            <a:ext cx="24612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programa cubre de forma integral 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los gastos de la carrera, de seguros médicos, materiales de estudio, manutención, entre otros.</a:t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9" name="Google Shape;629;p72"/>
          <p:cNvSpPr/>
          <p:nvPr/>
        </p:nvSpPr>
        <p:spPr>
          <a:xfrm>
            <a:off x="11441903" y="4249544"/>
            <a:ext cx="1278600" cy="12786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72"/>
          <p:cNvSpPr/>
          <p:nvPr/>
        </p:nvSpPr>
        <p:spPr>
          <a:xfrm>
            <a:off x="8116929" y="4241288"/>
            <a:ext cx="1278600" cy="12786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72"/>
          <p:cNvSpPr/>
          <p:nvPr/>
        </p:nvSpPr>
        <p:spPr>
          <a:xfrm>
            <a:off x="4791941" y="4241275"/>
            <a:ext cx="1278600" cy="12786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72"/>
          <p:cNvSpPr/>
          <p:nvPr/>
        </p:nvSpPr>
        <p:spPr>
          <a:xfrm>
            <a:off x="1456278" y="4217450"/>
            <a:ext cx="1278600" cy="12786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72"/>
          <p:cNvSpPr/>
          <p:nvPr/>
        </p:nvSpPr>
        <p:spPr>
          <a:xfrm>
            <a:off x="14087700" y="3579350"/>
            <a:ext cx="675900" cy="675900"/>
          </a:xfrm>
          <a:prstGeom prst="ellipse">
            <a:avLst/>
          </a:prstGeom>
          <a:solidFill>
            <a:srgbClr val="F68C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72"/>
          <p:cNvSpPr/>
          <p:nvPr/>
        </p:nvSpPr>
        <p:spPr>
          <a:xfrm>
            <a:off x="17201466" y="6540093"/>
            <a:ext cx="537300" cy="5373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5" name="Google Shape;63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3400" y="4451400"/>
            <a:ext cx="810476" cy="8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653" y="4486919"/>
            <a:ext cx="810475" cy="78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6685" y="4443181"/>
            <a:ext cx="900525" cy="87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81325" y="4483613"/>
            <a:ext cx="810476" cy="81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25" y="4078975"/>
            <a:ext cx="4401075" cy="41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3"/>
          <p:cNvSpPr txBox="1"/>
          <p:nvPr/>
        </p:nvSpPr>
        <p:spPr>
          <a:xfrm>
            <a:off x="6949584" y="7962701"/>
            <a:ext cx="241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Estado: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n liquidación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Beneficiados:</a:t>
            </a:r>
            <a:r>
              <a:rPr b="1" i="0" lang="es-ES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8,505 habitantes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45" name="Google Shape;645;p73"/>
          <p:cNvSpPr txBox="1"/>
          <p:nvPr/>
        </p:nvSpPr>
        <p:spPr>
          <a:xfrm>
            <a:off x="7182010" y="7492151"/>
            <a:ext cx="299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Monto:</a:t>
            </a:r>
            <a:r>
              <a:rPr lang="es-ES" sz="1800">
                <a:solidFill>
                  <a:srgbClr val="E52713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b="1" lang="es-ES" sz="1800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S/ </a:t>
            </a: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27.5M</a:t>
            </a:r>
            <a:endParaRPr b="1" i="0" sz="1800" u="none" cap="none" strike="noStrike">
              <a:solidFill>
                <a:srgbClr val="E5271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6" name="Google Shape;646;p73"/>
          <p:cNvSpPr txBox="1"/>
          <p:nvPr/>
        </p:nvSpPr>
        <p:spPr>
          <a:xfrm>
            <a:off x="7552154" y="6721088"/>
            <a:ext cx="241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Estado: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n ejecuc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ión física y obra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Beneficiados: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1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,505 habitantes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47" name="Google Shape;647;p73"/>
          <p:cNvSpPr txBox="1"/>
          <p:nvPr/>
        </p:nvSpPr>
        <p:spPr>
          <a:xfrm>
            <a:off x="7831604" y="6253988"/>
            <a:ext cx="231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Monto:</a:t>
            </a:r>
            <a:r>
              <a:rPr b="0" i="0" lang="es-ES" sz="1800" u="none" cap="none" strike="noStrike">
                <a:solidFill>
                  <a:srgbClr val="E52713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b="1" lang="es-ES" sz="1800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S/ 16.9</a:t>
            </a: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 i="0" sz="1800" u="none" cap="none" strike="noStrike">
              <a:solidFill>
                <a:srgbClr val="E5271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8" name="Google Shape;648;p73"/>
          <p:cNvSpPr txBox="1"/>
          <p:nvPr/>
        </p:nvSpPr>
        <p:spPr>
          <a:xfrm>
            <a:off x="8143902" y="5482953"/>
            <a:ext cx="241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Estado: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</a:t>
            </a:r>
            <a:r>
              <a:rPr b="0" i="0" lang="es-ES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n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liquidación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Beneficiados:</a:t>
            </a:r>
            <a:r>
              <a:rPr b="1" i="0" lang="es-ES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255 familias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49" name="Google Shape;649;p73"/>
          <p:cNvSpPr txBox="1"/>
          <p:nvPr/>
        </p:nvSpPr>
        <p:spPr>
          <a:xfrm>
            <a:off x="8390928" y="5030540"/>
            <a:ext cx="226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Monto:</a:t>
            </a:r>
            <a:r>
              <a:rPr b="0" i="0" lang="es-ES" sz="1800" u="none" cap="none" strike="noStrike">
                <a:solidFill>
                  <a:srgbClr val="E52713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b="1" lang="es-ES" sz="1800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S/ 19.4 </a:t>
            </a: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 i="0" sz="1800" u="none" cap="none" strike="noStrike">
              <a:solidFill>
                <a:srgbClr val="E5271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0" name="Google Shape;650;p73"/>
          <p:cNvSpPr/>
          <p:nvPr/>
        </p:nvSpPr>
        <p:spPr>
          <a:xfrm>
            <a:off x="6960400" y="4120478"/>
            <a:ext cx="3595800" cy="585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73"/>
          <p:cNvSpPr txBox="1"/>
          <p:nvPr/>
        </p:nvSpPr>
        <p:spPr>
          <a:xfrm>
            <a:off x="7935665" y="4159037"/>
            <a:ext cx="241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Estado:</a:t>
            </a:r>
            <a:r>
              <a:rPr b="0" i="0" lang="es-ES" sz="1200" u="none" cap="none" strike="noStrike">
                <a:solidFill>
                  <a:srgbClr val="D22630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en ejecución física y obra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20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rPr>
              <a:t>Beneficiados:</a:t>
            </a:r>
            <a:r>
              <a:rPr b="1" i="0" lang="es-ES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2,247 habitantes</a:t>
            </a:r>
            <a:endParaRPr b="0" i="0" sz="1200" u="none" cap="none" strike="noStrike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52" name="Google Shape;652;p73"/>
          <p:cNvSpPr txBox="1"/>
          <p:nvPr/>
        </p:nvSpPr>
        <p:spPr>
          <a:xfrm>
            <a:off x="8164276" y="3684688"/>
            <a:ext cx="231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Monto:</a:t>
            </a:r>
            <a:r>
              <a:rPr b="0" i="0" lang="es-ES" sz="1800" u="none" cap="none" strike="noStrike">
                <a:solidFill>
                  <a:srgbClr val="E52713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b="1" lang="es-ES" sz="1800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S/ 14.8 </a:t>
            </a:r>
            <a:r>
              <a:rPr b="1" i="0" lang="es-ES" sz="18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 i="0" sz="1800" u="none" cap="none" strike="noStrike">
              <a:solidFill>
                <a:srgbClr val="E5271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53" name="Google Shape;653;p73"/>
          <p:cNvCxnSpPr/>
          <p:nvPr/>
        </p:nvCxnSpPr>
        <p:spPr>
          <a:xfrm>
            <a:off x="3471323" y="7811944"/>
            <a:ext cx="764100" cy="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54" name="Google Shape;654;p73"/>
          <p:cNvCxnSpPr/>
          <p:nvPr/>
        </p:nvCxnSpPr>
        <p:spPr>
          <a:xfrm flipH="1" rot="10800000">
            <a:off x="3580016" y="4644919"/>
            <a:ext cx="429600" cy="9921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med" w="med" type="oval"/>
            <a:tailEnd len="sm" w="sm" type="none"/>
          </a:ln>
        </p:spPr>
      </p:cxnSp>
      <p:cxnSp>
        <p:nvCxnSpPr>
          <p:cNvPr id="655" name="Google Shape;655;p73"/>
          <p:cNvCxnSpPr/>
          <p:nvPr/>
        </p:nvCxnSpPr>
        <p:spPr>
          <a:xfrm>
            <a:off x="4173791" y="6319044"/>
            <a:ext cx="0" cy="5427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med" w="med" type="oval"/>
            <a:tailEnd len="sm" w="sm" type="none"/>
          </a:ln>
        </p:spPr>
      </p:cxnSp>
      <p:cxnSp>
        <p:nvCxnSpPr>
          <p:cNvPr id="656" name="Google Shape;656;p73"/>
          <p:cNvCxnSpPr/>
          <p:nvPr/>
        </p:nvCxnSpPr>
        <p:spPr>
          <a:xfrm>
            <a:off x="4171954" y="6907344"/>
            <a:ext cx="644700" cy="9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57" name="Google Shape;657;p73"/>
          <p:cNvCxnSpPr/>
          <p:nvPr/>
        </p:nvCxnSpPr>
        <p:spPr>
          <a:xfrm>
            <a:off x="3468660" y="6907744"/>
            <a:ext cx="0" cy="8886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med" w="med" type="oval"/>
            <a:tailEnd len="sm" w="sm" type="none"/>
          </a:ln>
        </p:spPr>
      </p:cxnSp>
      <p:cxnSp>
        <p:nvCxnSpPr>
          <p:cNvPr id="658" name="Google Shape;658;p73"/>
          <p:cNvCxnSpPr/>
          <p:nvPr/>
        </p:nvCxnSpPr>
        <p:spPr>
          <a:xfrm>
            <a:off x="4279536" y="5940937"/>
            <a:ext cx="995400" cy="27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med" w="med" type="oval"/>
            <a:tailEnd len="sm" w="sm" type="none"/>
          </a:ln>
        </p:spPr>
      </p:cxnSp>
      <p:cxnSp>
        <p:nvCxnSpPr>
          <p:cNvPr id="659" name="Google Shape;659;p73"/>
          <p:cNvCxnSpPr/>
          <p:nvPr/>
        </p:nvCxnSpPr>
        <p:spPr>
          <a:xfrm flipH="1" rot="10800000">
            <a:off x="4002960" y="4641319"/>
            <a:ext cx="1000800" cy="5700"/>
          </a:xfrm>
          <a:prstGeom prst="straightConnector1">
            <a:avLst/>
          </a:prstGeom>
          <a:noFill/>
          <a:ln cap="flat" cmpd="sng" w="19050">
            <a:solidFill>
              <a:srgbClr val="1D252C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60" name="Google Shape;660;p73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73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Obras por impuestos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2" name="Google Shape;662;p73"/>
          <p:cNvSpPr/>
          <p:nvPr/>
        </p:nvSpPr>
        <p:spPr>
          <a:xfrm>
            <a:off x="5044225" y="4045925"/>
            <a:ext cx="2836500" cy="734100"/>
          </a:xfrm>
          <a:prstGeom prst="homePlate">
            <a:avLst>
              <a:gd fmla="val 24436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73"/>
          <p:cNvSpPr txBox="1"/>
          <p:nvPr/>
        </p:nvSpPr>
        <p:spPr>
          <a:xfrm>
            <a:off x="5483912" y="4113900"/>
            <a:ext cx="2310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Centro de Salud Uchucarcco </a:t>
            </a:r>
            <a:r>
              <a:rPr b="1" i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(Chamaca)</a:t>
            </a:r>
            <a:endParaRPr b="1" sz="1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664" name="Google Shape;664;p73"/>
          <p:cNvGrpSpPr/>
          <p:nvPr/>
        </p:nvGrpSpPr>
        <p:grpSpPr>
          <a:xfrm>
            <a:off x="5339931" y="5369850"/>
            <a:ext cx="5415072" cy="734100"/>
            <a:chOff x="10727550" y="6035878"/>
            <a:chExt cx="5199800" cy="734100"/>
          </a:xfrm>
        </p:grpSpPr>
        <p:sp>
          <p:nvSpPr>
            <p:cNvPr id="665" name="Google Shape;665;p73"/>
            <p:cNvSpPr/>
            <p:nvPr/>
          </p:nvSpPr>
          <p:spPr>
            <a:xfrm>
              <a:off x="12331550" y="6110428"/>
              <a:ext cx="3595800" cy="585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858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73"/>
            <p:cNvSpPr/>
            <p:nvPr/>
          </p:nvSpPr>
          <p:spPr>
            <a:xfrm>
              <a:off x="10727550" y="6035878"/>
              <a:ext cx="2524200" cy="734100"/>
            </a:xfrm>
            <a:prstGeom prst="homePlate">
              <a:avLst>
                <a:gd fmla="val 24436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7" name="Google Shape;667;p73"/>
          <p:cNvSpPr txBox="1"/>
          <p:nvPr/>
        </p:nvSpPr>
        <p:spPr>
          <a:xfrm>
            <a:off x="5594600" y="5446050"/>
            <a:ext cx="2123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Agua y saneamiento </a:t>
            </a:r>
            <a:endParaRPr b="1" sz="1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en Qqehuincha</a:t>
            </a:r>
            <a:endParaRPr b="1" sz="1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668" name="Google Shape;668;p73"/>
          <p:cNvGrpSpPr/>
          <p:nvPr/>
        </p:nvGrpSpPr>
        <p:grpSpPr>
          <a:xfrm>
            <a:off x="4950825" y="6608003"/>
            <a:ext cx="5199800" cy="734100"/>
            <a:chOff x="10727550" y="6035878"/>
            <a:chExt cx="5199800" cy="734100"/>
          </a:xfrm>
        </p:grpSpPr>
        <p:sp>
          <p:nvSpPr>
            <p:cNvPr id="669" name="Google Shape;669;p73"/>
            <p:cNvSpPr/>
            <p:nvPr/>
          </p:nvSpPr>
          <p:spPr>
            <a:xfrm>
              <a:off x="12331550" y="6110428"/>
              <a:ext cx="3595800" cy="585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858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73"/>
            <p:cNvSpPr/>
            <p:nvPr/>
          </p:nvSpPr>
          <p:spPr>
            <a:xfrm>
              <a:off x="10727550" y="6035878"/>
              <a:ext cx="2524200" cy="734100"/>
            </a:xfrm>
            <a:prstGeom prst="homePlate">
              <a:avLst>
                <a:gd fmla="val 24436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1" name="Google Shape;671;p73"/>
          <p:cNvSpPr txBox="1"/>
          <p:nvPr/>
        </p:nvSpPr>
        <p:spPr>
          <a:xfrm>
            <a:off x="5133425" y="6683700"/>
            <a:ext cx="21858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Centro de Salud Chilloroya </a:t>
            </a:r>
            <a:r>
              <a:rPr b="1" i="1" lang="es-ES" sz="1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(Livitaca)</a:t>
            </a:r>
            <a:endParaRPr b="1" sz="1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672" name="Google Shape;672;p73"/>
          <p:cNvGrpSpPr/>
          <p:nvPr/>
        </p:nvGrpSpPr>
        <p:grpSpPr>
          <a:xfrm>
            <a:off x="4363800" y="7845165"/>
            <a:ext cx="5199800" cy="734100"/>
            <a:chOff x="10727550" y="6035878"/>
            <a:chExt cx="5199800" cy="734100"/>
          </a:xfrm>
        </p:grpSpPr>
        <p:sp>
          <p:nvSpPr>
            <p:cNvPr id="673" name="Google Shape;673;p73"/>
            <p:cNvSpPr/>
            <p:nvPr/>
          </p:nvSpPr>
          <p:spPr>
            <a:xfrm>
              <a:off x="12331550" y="6110428"/>
              <a:ext cx="3595800" cy="585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858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73"/>
            <p:cNvSpPr/>
            <p:nvPr/>
          </p:nvSpPr>
          <p:spPr>
            <a:xfrm>
              <a:off x="10727550" y="6035878"/>
              <a:ext cx="2524200" cy="734100"/>
            </a:xfrm>
            <a:prstGeom prst="homePlate">
              <a:avLst>
                <a:gd fmla="val 24436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5" name="Google Shape;675;p73"/>
          <p:cNvSpPr txBox="1"/>
          <p:nvPr/>
        </p:nvSpPr>
        <p:spPr>
          <a:xfrm>
            <a:off x="4703000" y="7936150"/>
            <a:ext cx="17382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Pistas y veredas </a:t>
            </a:r>
            <a:endParaRPr b="1" i="0" sz="16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de Velille</a:t>
            </a:r>
            <a:endParaRPr b="1" i="0" sz="16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6" name="Google Shape;67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2500" y="3764400"/>
            <a:ext cx="271785" cy="2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4475" y="5110253"/>
            <a:ext cx="271785" cy="2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3"/>
          <p:cNvSpPr/>
          <p:nvPr/>
        </p:nvSpPr>
        <p:spPr>
          <a:xfrm>
            <a:off x="3419150" y="6901000"/>
            <a:ext cx="99000" cy="9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73"/>
          <p:cNvSpPr/>
          <p:nvPr/>
        </p:nvSpPr>
        <p:spPr>
          <a:xfrm>
            <a:off x="4124300" y="6312425"/>
            <a:ext cx="99000" cy="9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73"/>
          <p:cNvSpPr/>
          <p:nvPr/>
        </p:nvSpPr>
        <p:spPr>
          <a:xfrm>
            <a:off x="4273925" y="5891425"/>
            <a:ext cx="99000" cy="9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73"/>
          <p:cNvSpPr/>
          <p:nvPr/>
        </p:nvSpPr>
        <p:spPr>
          <a:xfrm>
            <a:off x="3549125" y="5544875"/>
            <a:ext cx="99000" cy="9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2" name="Google Shape;682;p73"/>
          <p:cNvGrpSpPr/>
          <p:nvPr/>
        </p:nvGrpSpPr>
        <p:grpSpPr>
          <a:xfrm>
            <a:off x="4208551" y="7706100"/>
            <a:ext cx="383400" cy="383400"/>
            <a:chOff x="4208551" y="7477500"/>
            <a:chExt cx="383400" cy="383400"/>
          </a:xfrm>
        </p:grpSpPr>
        <p:sp>
          <p:nvSpPr>
            <p:cNvPr id="683" name="Google Shape;683;p73"/>
            <p:cNvSpPr/>
            <p:nvPr/>
          </p:nvSpPr>
          <p:spPr>
            <a:xfrm>
              <a:off x="4208551" y="7477500"/>
              <a:ext cx="383400" cy="383400"/>
            </a:xfrm>
            <a:prstGeom prst="ellipse">
              <a:avLst/>
            </a:prstGeom>
            <a:solidFill>
              <a:srgbClr val="0B589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4" name="Google Shape;684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44344" y="7508020"/>
              <a:ext cx="311825" cy="3223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5" name="Google Shape;685;p73"/>
          <p:cNvGrpSpPr/>
          <p:nvPr/>
        </p:nvGrpSpPr>
        <p:grpSpPr>
          <a:xfrm>
            <a:off x="4809201" y="6497075"/>
            <a:ext cx="383400" cy="383400"/>
            <a:chOff x="4208551" y="7477500"/>
            <a:chExt cx="383400" cy="383400"/>
          </a:xfrm>
        </p:grpSpPr>
        <p:sp>
          <p:nvSpPr>
            <p:cNvPr id="686" name="Google Shape;686;p73"/>
            <p:cNvSpPr/>
            <p:nvPr/>
          </p:nvSpPr>
          <p:spPr>
            <a:xfrm>
              <a:off x="4208551" y="7477500"/>
              <a:ext cx="383400" cy="383400"/>
            </a:xfrm>
            <a:prstGeom prst="ellipse">
              <a:avLst/>
            </a:prstGeom>
            <a:solidFill>
              <a:srgbClr val="0B589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7" name="Google Shape;687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44344" y="7508020"/>
              <a:ext cx="311825" cy="3223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8" name="Google Shape;688;p73"/>
          <p:cNvGrpSpPr/>
          <p:nvPr/>
        </p:nvGrpSpPr>
        <p:grpSpPr>
          <a:xfrm>
            <a:off x="5192601" y="5253613"/>
            <a:ext cx="383400" cy="383400"/>
            <a:chOff x="4208551" y="7477500"/>
            <a:chExt cx="383400" cy="383400"/>
          </a:xfrm>
        </p:grpSpPr>
        <p:sp>
          <p:nvSpPr>
            <p:cNvPr id="689" name="Google Shape;689;p73"/>
            <p:cNvSpPr/>
            <p:nvPr/>
          </p:nvSpPr>
          <p:spPr>
            <a:xfrm>
              <a:off x="4208551" y="7477500"/>
              <a:ext cx="383400" cy="383400"/>
            </a:xfrm>
            <a:prstGeom prst="ellipse">
              <a:avLst/>
            </a:prstGeom>
            <a:solidFill>
              <a:srgbClr val="0B589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0" name="Google Shape;690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44344" y="7508020"/>
              <a:ext cx="311825" cy="3223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1" name="Google Shape;691;p73"/>
          <p:cNvGrpSpPr/>
          <p:nvPr/>
        </p:nvGrpSpPr>
        <p:grpSpPr>
          <a:xfrm>
            <a:off x="4904901" y="3899238"/>
            <a:ext cx="383400" cy="383400"/>
            <a:chOff x="4208551" y="7477500"/>
            <a:chExt cx="383400" cy="383400"/>
          </a:xfrm>
        </p:grpSpPr>
        <p:sp>
          <p:nvSpPr>
            <p:cNvPr id="692" name="Google Shape;692;p73"/>
            <p:cNvSpPr/>
            <p:nvPr/>
          </p:nvSpPr>
          <p:spPr>
            <a:xfrm>
              <a:off x="4208551" y="7477500"/>
              <a:ext cx="383400" cy="383400"/>
            </a:xfrm>
            <a:prstGeom prst="ellipse">
              <a:avLst/>
            </a:prstGeom>
            <a:solidFill>
              <a:srgbClr val="0B589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3" name="Google Shape;693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44344" y="7508020"/>
              <a:ext cx="311825" cy="3223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4" name="Google Shape;69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7825" y="6333715"/>
            <a:ext cx="271785" cy="2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7225" y="7571853"/>
            <a:ext cx="271785" cy="2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3"/>
          <p:cNvSpPr/>
          <p:nvPr/>
        </p:nvSpPr>
        <p:spPr>
          <a:xfrm>
            <a:off x="513875" y="3535800"/>
            <a:ext cx="11344800" cy="5263800"/>
          </a:xfrm>
          <a:prstGeom prst="roundRect">
            <a:avLst>
              <a:gd fmla="val 7002" name="adj"/>
            </a:avLst>
          </a:prstGeom>
          <a:noFill/>
          <a:ln cap="flat" cmpd="sng" w="19050">
            <a:solidFill>
              <a:srgbClr val="0B589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3"/>
          <p:cNvSpPr/>
          <p:nvPr/>
        </p:nvSpPr>
        <p:spPr>
          <a:xfrm>
            <a:off x="13489739" y="6480781"/>
            <a:ext cx="1524300" cy="15243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73"/>
          <p:cNvSpPr/>
          <p:nvPr/>
        </p:nvSpPr>
        <p:spPr>
          <a:xfrm>
            <a:off x="10708600" y="2200934"/>
            <a:ext cx="1633200" cy="1633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9" name="Google Shape;6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4146">
            <a:off x="11185638" y="1477364"/>
            <a:ext cx="6900447" cy="6819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00" name="Google Shape;700;p73"/>
          <p:cNvSpPr/>
          <p:nvPr/>
        </p:nvSpPr>
        <p:spPr>
          <a:xfrm>
            <a:off x="11726911" y="1720902"/>
            <a:ext cx="1140300" cy="11406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3"/>
          <p:cNvSpPr/>
          <p:nvPr/>
        </p:nvSpPr>
        <p:spPr>
          <a:xfrm>
            <a:off x="13489739" y="7620782"/>
            <a:ext cx="423300" cy="4233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3"/>
          <p:cNvSpPr/>
          <p:nvPr/>
        </p:nvSpPr>
        <p:spPr>
          <a:xfrm>
            <a:off x="14371088" y="6705404"/>
            <a:ext cx="529500" cy="5295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73"/>
          <p:cNvSpPr/>
          <p:nvPr/>
        </p:nvSpPr>
        <p:spPr>
          <a:xfrm>
            <a:off x="11006406" y="4050817"/>
            <a:ext cx="1056900" cy="1056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4" name="Google Shape;704;p73"/>
          <p:cNvGrpSpPr/>
          <p:nvPr/>
        </p:nvGrpSpPr>
        <p:grpSpPr>
          <a:xfrm>
            <a:off x="362900" y="7796353"/>
            <a:ext cx="2458800" cy="1266300"/>
            <a:chOff x="86625" y="3764403"/>
            <a:chExt cx="2458800" cy="1266300"/>
          </a:xfrm>
        </p:grpSpPr>
        <p:sp>
          <p:nvSpPr>
            <p:cNvPr id="705" name="Google Shape;705;p73"/>
            <p:cNvSpPr/>
            <p:nvPr/>
          </p:nvSpPr>
          <p:spPr>
            <a:xfrm>
              <a:off x="86625" y="3764403"/>
              <a:ext cx="2458800" cy="12663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00013" rotWithShape="0" algn="bl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73"/>
            <p:cNvSpPr/>
            <p:nvPr/>
          </p:nvSpPr>
          <p:spPr>
            <a:xfrm>
              <a:off x="377623" y="4350347"/>
              <a:ext cx="1876800" cy="452700"/>
            </a:xfrm>
            <a:prstGeom prst="roundRect">
              <a:avLst>
                <a:gd fmla="val 16667" name="adj"/>
              </a:avLst>
            </a:prstGeom>
            <a:solidFill>
              <a:srgbClr val="D226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2100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S/ 78.7 M</a:t>
              </a:r>
              <a:endParaRPr b="1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707" name="Google Shape;707;p73"/>
            <p:cNvSpPr txBox="1"/>
            <p:nvPr/>
          </p:nvSpPr>
          <p:spPr>
            <a:xfrm>
              <a:off x="256275" y="3851750"/>
              <a:ext cx="2119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En ejecución por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7501" y="3585375"/>
            <a:ext cx="3059323" cy="28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4"/>
          <p:cNvSpPr/>
          <p:nvPr/>
        </p:nvSpPr>
        <p:spPr>
          <a:xfrm>
            <a:off x="12906444" y="5276009"/>
            <a:ext cx="1214400" cy="12144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4" name="Google Shape;71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6476" y="3555926"/>
            <a:ext cx="3121975" cy="292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1800" y="3585374"/>
            <a:ext cx="3121963" cy="286891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4"/>
          <p:cNvSpPr/>
          <p:nvPr/>
        </p:nvSpPr>
        <p:spPr>
          <a:xfrm>
            <a:off x="9362686" y="5276009"/>
            <a:ext cx="1214400" cy="12144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7" name="Google Shape;717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5666" y="5459161"/>
            <a:ext cx="860522" cy="84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31892" y="5576419"/>
            <a:ext cx="763615" cy="743683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74"/>
          <p:cNvSpPr/>
          <p:nvPr/>
        </p:nvSpPr>
        <p:spPr>
          <a:xfrm>
            <a:off x="16335978" y="5276009"/>
            <a:ext cx="1214400" cy="12144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74"/>
          <p:cNvSpPr/>
          <p:nvPr/>
        </p:nvSpPr>
        <p:spPr>
          <a:xfrm rot="-5400000">
            <a:off x="1444175" y="2941537"/>
            <a:ext cx="4486725" cy="619722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21" name="Google Shape;721;p74"/>
          <p:cNvSpPr/>
          <p:nvPr/>
        </p:nvSpPr>
        <p:spPr>
          <a:xfrm>
            <a:off x="442150" y="4526175"/>
            <a:ext cx="5004600" cy="8931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74"/>
          <p:cNvSpPr/>
          <p:nvPr/>
        </p:nvSpPr>
        <p:spPr>
          <a:xfrm>
            <a:off x="0" y="7664623"/>
            <a:ext cx="7609800" cy="12963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74"/>
          <p:cNvSpPr txBox="1"/>
          <p:nvPr/>
        </p:nvSpPr>
        <p:spPr>
          <a:xfrm>
            <a:off x="1042900" y="4604775"/>
            <a:ext cx="4512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El</a:t>
            </a:r>
            <a:r>
              <a:rPr b="0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sz="2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Sistema de Apoyo Médico de Urgencias y Emergencias (SAMUE)</a:t>
            </a:r>
            <a:endParaRPr sz="2000"/>
          </a:p>
        </p:txBody>
      </p:sp>
      <p:grpSp>
        <p:nvGrpSpPr>
          <p:cNvPr id="724" name="Google Shape;724;p74"/>
          <p:cNvGrpSpPr/>
          <p:nvPr/>
        </p:nvGrpSpPr>
        <p:grpSpPr>
          <a:xfrm>
            <a:off x="233792" y="7958181"/>
            <a:ext cx="623484" cy="623484"/>
            <a:chOff x="119487" y="7753090"/>
            <a:chExt cx="534537" cy="534537"/>
          </a:xfrm>
        </p:grpSpPr>
        <p:sp>
          <p:nvSpPr>
            <p:cNvPr id="725" name="Google Shape;725;p74"/>
            <p:cNvSpPr/>
            <p:nvPr/>
          </p:nvSpPr>
          <p:spPr>
            <a:xfrm>
              <a:off x="119487" y="7753090"/>
              <a:ext cx="534537" cy="53453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6" name="Google Shape;726;p7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25414" y="7864064"/>
              <a:ext cx="322684" cy="3227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7" name="Google Shape;727;p74"/>
          <p:cNvSpPr txBox="1"/>
          <p:nvPr/>
        </p:nvSpPr>
        <p:spPr>
          <a:xfrm>
            <a:off x="1042900" y="7811458"/>
            <a:ext cx="14436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El SAMUE atiende </a:t>
            </a:r>
            <a:endParaRPr b="1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emergencias </a:t>
            </a: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como: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8" name="Google Shape;728;p74"/>
          <p:cNvSpPr txBox="1"/>
          <p:nvPr/>
        </p:nvSpPr>
        <p:spPr>
          <a:xfrm>
            <a:off x="2415763" y="7949884"/>
            <a:ext cx="10941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Accidentes domésticos </a:t>
            </a:r>
            <a:b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y de tránsito. 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9" name="Google Shape;729;p74"/>
          <p:cNvSpPr txBox="1"/>
          <p:nvPr/>
        </p:nvSpPr>
        <p:spPr>
          <a:xfrm>
            <a:off x="3666458" y="8006427"/>
            <a:ext cx="11910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Traumatismos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y fracturas.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0" name="Google Shape;730;p74"/>
          <p:cNvSpPr txBox="1"/>
          <p:nvPr/>
        </p:nvSpPr>
        <p:spPr>
          <a:xfrm>
            <a:off x="4986358" y="8006427"/>
            <a:ext cx="10941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Atenciones obstétricas.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1" name="Google Shape;731;p74"/>
          <p:cNvSpPr txBox="1"/>
          <p:nvPr/>
        </p:nvSpPr>
        <p:spPr>
          <a:xfrm>
            <a:off x="6254756" y="7906719"/>
            <a:ext cx="12129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50" lIns="91450" spcFirstLastPara="1" rIns="91450" wrap="square" tIns="9145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Entre otros de requerimiento inmediato.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732" name="Google Shape;732;p74"/>
          <p:cNvCxnSpPr/>
          <p:nvPr/>
        </p:nvCxnSpPr>
        <p:spPr>
          <a:xfrm>
            <a:off x="3592514" y="7986452"/>
            <a:ext cx="0" cy="696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74"/>
          <p:cNvCxnSpPr/>
          <p:nvPr/>
        </p:nvCxnSpPr>
        <p:spPr>
          <a:xfrm>
            <a:off x="4921888" y="7982934"/>
            <a:ext cx="0" cy="696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74"/>
          <p:cNvCxnSpPr/>
          <p:nvPr/>
        </p:nvCxnSpPr>
        <p:spPr>
          <a:xfrm>
            <a:off x="6163948" y="7999706"/>
            <a:ext cx="0" cy="696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735" name="Google Shape;735;p74"/>
          <p:cNvSpPr txBox="1"/>
          <p:nvPr/>
        </p:nvSpPr>
        <p:spPr>
          <a:xfrm>
            <a:off x="7666600" y="6668650"/>
            <a:ext cx="2667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partir de la implementación del SAMUE Chumbivilcas se </a:t>
            </a:r>
            <a:r>
              <a:rPr b="1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atendieron mayor cantidad de llamadas de emergencias médicas.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6" name="Google Shape;736;p74"/>
          <p:cNvSpPr txBox="1"/>
          <p:nvPr/>
        </p:nvSpPr>
        <p:spPr>
          <a:xfrm>
            <a:off x="11214050" y="6668650"/>
            <a:ext cx="2667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efectividad en atención oportuna se incrementó en 85%, </a:t>
            </a:r>
            <a:r>
              <a:rPr b="0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antes no pasaba del 50% por falta de equipamiento necesario.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7" name="Google Shape;737;p74"/>
          <p:cNvSpPr txBox="1"/>
          <p:nvPr/>
        </p:nvSpPr>
        <p:spPr>
          <a:xfrm>
            <a:off x="14736150" y="6668650"/>
            <a:ext cx="2783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ambulancias cuentan con un equipo de profesionales </a:t>
            </a:r>
            <a:r>
              <a:rPr b="0" i="0" lang="es-ES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compuesto por un médico, una enfermera y un conductor para la atención de primera línea.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8" name="Google Shape;738;p74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74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RIS proyecto de éxito obras por impuestos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0" name="Google Shape;740;p74"/>
          <p:cNvSpPr txBox="1"/>
          <p:nvPr/>
        </p:nvSpPr>
        <p:spPr>
          <a:xfrm>
            <a:off x="1112950" y="5529100"/>
            <a:ext cx="47175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incorporó </a:t>
            </a:r>
            <a:r>
              <a:rPr b="1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seis modernas ambulancias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de tipo 2 y </a:t>
            </a:r>
            <a:r>
              <a:rPr b="1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seis camionetas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que fueron entregadas por Hudbay Perú, para la atención de emergencias en la provincia de Chumbivilcas.</a:t>
            </a:r>
            <a:endParaRPr sz="2000"/>
          </a:p>
        </p:txBody>
      </p:sp>
      <p:pic>
        <p:nvPicPr>
          <p:cNvPr id="741" name="Google Shape;741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50194" y="5397277"/>
            <a:ext cx="986077" cy="971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2" name="Google Shape;742;p74"/>
          <p:cNvCxnSpPr/>
          <p:nvPr/>
        </p:nvCxnSpPr>
        <p:spPr>
          <a:xfrm>
            <a:off x="10760165" y="6668658"/>
            <a:ext cx="27300" cy="936300"/>
          </a:xfrm>
          <a:prstGeom prst="straightConnector1">
            <a:avLst/>
          </a:prstGeom>
          <a:noFill/>
          <a:ln cap="flat" cmpd="sng" w="9525">
            <a:solidFill>
              <a:srgbClr val="D2263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43" name="Google Shape;743;p74"/>
          <p:cNvCxnSpPr/>
          <p:nvPr/>
        </p:nvCxnSpPr>
        <p:spPr>
          <a:xfrm>
            <a:off x="14294940" y="6668658"/>
            <a:ext cx="27300" cy="936300"/>
          </a:xfrm>
          <a:prstGeom prst="straightConnector1">
            <a:avLst/>
          </a:prstGeom>
          <a:noFill/>
          <a:ln cap="flat" cmpd="sng" w="9525">
            <a:solidFill>
              <a:srgbClr val="D22630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9" name="Google Shape;749;p75"/>
          <p:cNvCxnSpPr/>
          <p:nvPr/>
        </p:nvCxnSpPr>
        <p:spPr>
          <a:xfrm>
            <a:off x="10654557" y="6018563"/>
            <a:ext cx="17577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750" name="Google Shape;75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4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5"/>
          <p:cNvSpPr/>
          <p:nvPr/>
        </p:nvSpPr>
        <p:spPr>
          <a:xfrm rot="5400000">
            <a:off x="12619888" y="3613713"/>
            <a:ext cx="4134825" cy="4815100"/>
          </a:xfrm>
          <a:prstGeom prst="flowChartOffpageConnector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52" name="Google Shape;752;p75"/>
          <p:cNvSpPr txBox="1"/>
          <p:nvPr/>
        </p:nvSpPr>
        <p:spPr>
          <a:xfrm>
            <a:off x="12843750" y="4552150"/>
            <a:ext cx="4078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>
                <a:latin typeface="Ubuntu"/>
                <a:ea typeface="Ubuntu"/>
                <a:cs typeface="Ubuntu"/>
                <a:sym typeface="Ubuntu"/>
              </a:rPr>
              <a:t>A partir de este hito, nuestra área logística establece los procesos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800">
                <a:latin typeface="Ubuntu"/>
                <a:ea typeface="Ubuntu"/>
                <a:cs typeface="Ubuntu"/>
                <a:sym typeface="Ubuntu"/>
              </a:rPr>
              <a:t>para incluir dentro de las licitaciones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753" name="Google Shape;753;p75"/>
          <p:cNvCxnSpPr>
            <a:stCxn id="754" idx="6"/>
            <a:endCxn id="755" idx="2"/>
          </p:cNvCxnSpPr>
          <p:nvPr/>
        </p:nvCxnSpPr>
        <p:spPr>
          <a:xfrm>
            <a:off x="3137664" y="6018563"/>
            <a:ext cx="17577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grpSp>
        <p:nvGrpSpPr>
          <p:cNvPr id="756" name="Google Shape;756;p75"/>
          <p:cNvGrpSpPr/>
          <p:nvPr/>
        </p:nvGrpSpPr>
        <p:grpSpPr>
          <a:xfrm>
            <a:off x="1450614" y="5175038"/>
            <a:ext cx="1687050" cy="1687050"/>
            <a:chOff x="5719201" y="2065150"/>
            <a:chExt cx="1124700" cy="1124700"/>
          </a:xfrm>
        </p:grpSpPr>
        <p:sp>
          <p:nvSpPr>
            <p:cNvPr id="754" name="Google Shape;754;p75"/>
            <p:cNvSpPr/>
            <p:nvPr/>
          </p:nvSpPr>
          <p:spPr>
            <a:xfrm>
              <a:off x="5719201" y="2065150"/>
              <a:ext cx="1124700" cy="1124700"/>
            </a:xfrm>
            <a:prstGeom prst="ellipse">
              <a:avLst/>
            </a:prstGeom>
            <a:noFill/>
            <a:ln cap="flat" cmpd="sng" w="9525">
              <a:solidFill>
                <a:srgbClr val="08589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/>
            </a:p>
          </p:txBody>
        </p:sp>
        <p:sp>
          <p:nvSpPr>
            <p:cNvPr id="757" name="Google Shape;757;p75"/>
            <p:cNvSpPr/>
            <p:nvPr/>
          </p:nvSpPr>
          <p:spPr>
            <a:xfrm>
              <a:off x="5825165" y="2158345"/>
              <a:ext cx="912900" cy="938400"/>
            </a:xfrm>
            <a:prstGeom prst="ellipse">
              <a:avLst/>
            </a:prstGeom>
            <a:solidFill>
              <a:srgbClr val="085890"/>
            </a:solidFill>
            <a:ln cap="flat" cmpd="sng" w="28575">
              <a:solidFill>
                <a:srgbClr val="0858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8" name="Google Shape;758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57500" y="2302510"/>
              <a:ext cx="648099" cy="6502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5" name="Google Shape;755;p75"/>
          <p:cNvSpPr/>
          <p:nvPr/>
        </p:nvSpPr>
        <p:spPr>
          <a:xfrm>
            <a:off x="4895401" y="5175037"/>
            <a:ext cx="1687050" cy="1687050"/>
          </a:xfrm>
          <a:prstGeom prst="ellipse">
            <a:avLst/>
          </a:prstGeom>
          <a:noFill/>
          <a:ln cap="flat" cmpd="sng" w="9525">
            <a:solidFill>
              <a:srgbClr val="F48C1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759" name="Google Shape;759;p75"/>
          <p:cNvSpPr/>
          <p:nvPr/>
        </p:nvSpPr>
        <p:spPr>
          <a:xfrm>
            <a:off x="5054530" y="5314663"/>
            <a:ext cx="1369350" cy="1407600"/>
          </a:xfrm>
          <a:prstGeom prst="ellipse">
            <a:avLst/>
          </a:prstGeom>
          <a:solidFill>
            <a:srgbClr val="F68B1F"/>
          </a:solidFill>
          <a:ln cap="flat" cmpd="sng" w="28575">
            <a:solidFill>
              <a:srgbClr val="F68B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854" y="5558831"/>
            <a:ext cx="899251" cy="919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75"/>
          <p:cNvGrpSpPr/>
          <p:nvPr/>
        </p:nvGrpSpPr>
        <p:grpSpPr>
          <a:xfrm>
            <a:off x="8907676" y="5175037"/>
            <a:ext cx="1687050" cy="1687050"/>
            <a:chOff x="5719201" y="4566600"/>
            <a:chExt cx="1124700" cy="1124700"/>
          </a:xfrm>
        </p:grpSpPr>
        <p:sp>
          <p:nvSpPr>
            <p:cNvPr id="762" name="Google Shape;762;p75"/>
            <p:cNvSpPr/>
            <p:nvPr/>
          </p:nvSpPr>
          <p:spPr>
            <a:xfrm>
              <a:off x="5719201" y="4566600"/>
              <a:ext cx="1124700" cy="1124700"/>
            </a:xfrm>
            <a:prstGeom prst="ellipse">
              <a:avLst/>
            </a:prstGeom>
            <a:noFill/>
            <a:ln cap="flat" cmpd="sng" w="9525">
              <a:solidFill>
                <a:srgbClr val="E5AF0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/>
            </a:p>
          </p:txBody>
        </p:sp>
        <p:sp>
          <p:nvSpPr>
            <p:cNvPr id="763" name="Google Shape;763;p75"/>
            <p:cNvSpPr/>
            <p:nvPr/>
          </p:nvSpPr>
          <p:spPr>
            <a:xfrm>
              <a:off x="5825436" y="4659790"/>
              <a:ext cx="912900" cy="938400"/>
            </a:xfrm>
            <a:prstGeom prst="ellipse">
              <a:avLst/>
            </a:prstGeom>
            <a:solidFill>
              <a:srgbClr val="E5AF0F"/>
            </a:solidFill>
            <a:ln cap="flat" cmpd="sng" w="28575">
              <a:solidFill>
                <a:srgbClr val="E5AF0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4" name="Google Shape;764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82174" y="4860417"/>
              <a:ext cx="599500" cy="612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5" name="Google Shape;765;p75"/>
          <p:cNvSpPr txBox="1"/>
          <p:nvPr/>
        </p:nvSpPr>
        <p:spPr>
          <a:xfrm>
            <a:off x="1488861" y="6948018"/>
            <a:ext cx="16107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3800" u="none" cap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2012</a:t>
            </a:r>
            <a:endParaRPr b="1" i="0" sz="38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6" name="Google Shape;766;p75"/>
          <p:cNvSpPr txBox="1"/>
          <p:nvPr/>
        </p:nvSpPr>
        <p:spPr>
          <a:xfrm>
            <a:off x="4933635" y="4396842"/>
            <a:ext cx="16107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3800" u="none" cap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2018</a:t>
            </a:r>
            <a:endParaRPr b="1" i="0" sz="3800" u="none" cap="none" strike="noStrike">
              <a:solidFill>
                <a:srgbClr val="F48C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75"/>
          <p:cNvSpPr txBox="1"/>
          <p:nvPr/>
        </p:nvSpPr>
        <p:spPr>
          <a:xfrm>
            <a:off x="8945927" y="6948018"/>
            <a:ext cx="16107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3800" u="none" cap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2022</a:t>
            </a:r>
            <a:endParaRPr b="1" i="0" sz="3800" u="none" cap="none" strike="noStrike">
              <a:solidFill>
                <a:srgbClr val="E5AF0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75"/>
          <p:cNvSpPr txBox="1"/>
          <p:nvPr/>
        </p:nvSpPr>
        <p:spPr>
          <a:xfrm>
            <a:off x="816563" y="3953848"/>
            <a:ext cx="29553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Hudbay, hemos trabajado con </a:t>
            </a:r>
            <a:r>
              <a:rPr b="1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proveedores locales </a:t>
            </a:r>
            <a:r>
              <a:rPr b="0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desde el inicio, es decir desde la etapa de construcción.</a:t>
            </a:r>
            <a:endParaRPr b="1" i="0" sz="1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75"/>
          <p:cNvSpPr txBox="1"/>
          <p:nvPr/>
        </p:nvSpPr>
        <p:spPr>
          <a:xfrm>
            <a:off x="4261348" y="6963679"/>
            <a:ext cx="2955300" cy="1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5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Se inició un </a:t>
            </a:r>
            <a:r>
              <a:rPr b="1" lang="es-ES" sz="15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b="1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roceso de entrenamiento y conocimiento del negocio de transporte de concentrado a las empresas comunales</a:t>
            </a:r>
            <a:r>
              <a:rPr lang="es-ES" sz="1500">
                <a:latin typeface="Ubuntu"/>
                <a:ea typeface="Ubuntu"/>
                <a:cs typeface="Ubuntu"/>
                <a:sym typeface="Ubuntu"/>
              </a:rPr>
              <a:t>.</a:t>
            </a:r>
            <a:endParaRPr b="1" i="0" sz="1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75"/>
          <p:cNvSpPr txBox="1"/>
          <p:nvPr/>
        </p:nvSpPr>
        <p:spPr>
          <a:xfrm>
            <a:off x="7415026" y="3561975"/>
            <a:ext cx="47688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Tras una licitación, las empresas comunales obtuvieron el servicio, para lo cual invirtieron en la </a:t>
            </a:r>
            <a:r>
              <a:rPr b="1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adquisición de camiones encapsulados</a:t>
            </a:r>
            <a:r>
              <a:rPr b="0" i="0" lang="es-ES" sz="1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En febrero, se firmó un contrato con la empresa comunal de Chilloroya, y en junio, con la de Uchucarcco (ECU) para el transporte de concentrado</a:t>
            </a:r>
            <a:r>
              <a:rPr lang="es-ES" sz="1500">
                <a:latin typeface="Ubuntu"/>
                <a:ea typeface="Ubuntu"/>
                <a:cs typeface="Ubuntu"/>
                <a:sym typeface="Ubuntu"/>
              </a:rPr>
              <a:t>.</a:t>
            </a:r>
            <a:endParaRPr sz="2300"/>
          </a:p>
        </p:txBody>
      </p:sp>
      <p:cxnSp>
        <p:nvCxnSpPr>
          <p:cNvPr id="771" name="Google Shape;771;p75"/>
          <p:cNvCxnSpPr>
            <a:endCxn id="762" idx="2"/>
          </p:cNvCxnSpPr>
          <p:nvPr/>
        </p:nvCxnSpPr>
        <p:spPr>
          <a:xfrm>
            <a:off x="6582376" y="6018562"/>
            <a:ext cx="23253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772" name="Google Shape;772;p75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5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Empresas comunales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4" name="Google Shape;774;p75"/>
          <p:cNvSpPr txBox="1"/>
          <p:nvPr/>
        </p:nvSpPr>
        <p:spPr>
          <a:xfrm>
            <a:off x="13286775" y="6549700"/>
            <a:ext cx="3635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aplicando los mismos criterios de evaluación que para otros proveedores.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5" name="Google Shape;775;p75"/>
          <p:cNvSpPr/>
          <p:nvPr/>
        </p:nvSpPr>
        <p:spPr>
          <a:xfrm>
            <a:off x="12919950" y="5571925"/>
            <a:ext cx="4375200" cy="8931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75"/>
          <p:cNvSpPr txBox="1"/>
          <p:nvPr/>
        </p:nvSpPr>
        <p:spPr>
          <a:xfrm>
            <a:off x="12919950" y="5602825"/>
            <a:ext cx="4313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la participación de las empresas locales en distintos servicios</a:t>
            </a:r>
            <a:r>
              <a:rPr lang="es-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6"/>
          <p:cNvSpPr/>
          <p:nvPr/>
        </p:nvSpPr>
        <p:spPr>
          <a:xfrm>
            <a:off x="1840775" y="4718675"/>
            <a:ext cx="7978500" cy="33843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76"/>
          <p:cNvSpPr/>
          <p:nvPr/>
        </p:nvSpPr>
        <p:spPr>
          <a:xfrm rot="5400000">
            <a:off x="9921000" y="2816913"/>
            <a:ext cx="3922375" cy="714697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76"/>
          <p:cNvSpPr txBox="1"/>
          <p:nvPr/>
        </p:nvSpPr>
        <p:spPr>
          <a:xfrm>
            <a:off x="590040" y="3487593"/>
            <a:ext cx="15594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la actualidad tenemos </a:t>
            </a:r>
            <a:r>
              <a:rPr b="1" i="0" lang="es-ES" sz="2000" u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205 empresas locales 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que forman parte de la cadena de valor de Hudbay, las que además han sido capacitadas y recibieron asistencia técnica, lo que fortalece sus resultados de negocios y los hace más competitivos en el mercado.</a:t>
            </a:r>
            <a:endParaRPr/>
          </a:p>
        </p:txBody>
      </p:sp>
      <p:sp>
        <p:nvSpPr>
          <p:cNvPr id="784" name="Google Shape;784;p76"/>
          <p:cNvSpPr txBox="1"/>
          <p:nvPr/>
        </p:nvSpPr>
        <p:spPr>
          <a:xfrm>
            <a:off x="10499612" y="5204975"/>
            <a:ext cx="3721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US$ 778 K por 2 años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76"/>
          <p:cNvSpPr txBox="1"/>
          <p:nvPr/>
        </p:nvSpPr>
        <p:spPr>
          <a:xfrm>
            <a:off x="10255700" y="4710763"/>
            <a:ext cx="4209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Algunos ejemplos de contratos: 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76"/>
          <p:cNvSpPr txBox="1"/>
          <p:nvPr/>
        </p:nvSpPr>
        <p:spPr>
          <a:xfrm>
            <a:off x="10499625" y="5491425"/>
            <a:ext cx="4161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 de jardinería, lavandería, limpieza y kiosko (comunidad 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b="0" i="0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ampesina de Chilloroya).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76"/>
          <p:cNvSpPr txBox="1"/>
          <p:nvPr/>
        </p:nvSpPr>
        <p:spPr>
          <a:xfrm>
            <a:off x="10499612" y="6141277"/>
            <a:ext cx="3721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US$ 720 K por 1 año</a:t>
            </a:r>
            <a:endParaRPr/>
          </a:p>
        </p:txBody>
      </p:sp>
      <p:sp>
        <p:nvSpPr>
          <p:cNvPr id="788" name="Google Shape;788;p76"/>
          <p:cNvSpPr txBox="1"/>
          <p:nvPr/>
        </p:nvSpPr>
        <p:spPr>
          <a:xfrm>
            <a:off x="10499619" y="6427718"/>
            <a:ext cx="3802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 de mantenimiento de módulos habitacionales (Etranspmul Reynaldito).</a:t>
            </a:r>
            <a:endParaRPr/>
          </a:p>
        </p:txBody>
      </p:sp>
      <p:sp>
        <p:nvSpPr>
          <p:cNvPr id="789" name="Google Shape;789;p76"/>
          <p:cNvSpPr txBox="1"/>
          <p:nvPr/>
        </p:nvSpPr>
        <p:spPr>
          <a:xfrm>
            <a:off x="10499612" y="7153779"/>
            <a:ext cx="37218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US$ 4 MM por 2 años</a:t>
            </a:r>
            <a:endParaRPr/>
          </a:p>
        </p:txBody>
      </p:sp>
      <p:sp>
        <p:nvSpPr>
          <p:cNvPr id="790" name="Google Shape;790;p76"/>
          <p:cNvSpPr txBox="1"/>
          <p:nvPr/>
        </p:nvSpPr>
        <p:spPr>
          <a:xfrm>
            <a:off x="10499619" y="7440220"/>
            <a:ext cx="3721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Arrendamiento de equipos auxiliares para Operaciones Mina (CC Chilloroya).</a:t>
            </a:r>
            <a:endParaRPr/>
          </a:p>
        </p:txBody>
      </p:sp>
      <p:sp>
        <p:nvSpPr>
          <p:cNvPr id="791" name="Google Shape;791;p76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76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Empresas locales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3" name="Google Shape;793;p76"/>
          <p:cNvSpPr txBox="1"/>
          <p:nvPr/>
        </p:nvSpPr>
        <p:spPr>
          <a:xfrm>
            <a:off x="3040818" y="8296756"/>
            <a:ext cx="2076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Proveedores locales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el año 2022</a:t>
            </a:r>
            <a:endParaRPr sz="1100"/>
          </a:p>
        </p:txBody>
      </p:sp>
      <p:sp>
        <p:nvSpPr>
          <p:cNvPr id="794" name="Google Shape;794;p76"/>
          <p:cNvSpPr/>
          <p:nvPr/>
        </p:nvSpPr>
        <p:spPr>
          <a:xfrm>
            <a:off x="1840775" y="8237445"/>
            <a:ext cx="1200000" cy="5889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212</a:t>
            </a:r>
            <a:endParaRPr b="1"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5" name="Google Shape;795;p76"/>
          <p:cNvPicPr preferRelativeResize="0"/>
          <p:nvPr/>
        </p:nvPicPr>
        <p:blipFill rotWithShape="1">
          <a:blip r:embed="rId3">
            <a:alphaModFix/>
          </a:blip>
          <a:srcRect b="0" l="8713" r="9083" t="0"/>
          <a:stretch/>
        </p:blipFill>
        <p:spPr>
          <a:xfrm>
            <a:off x="2099306" y="5357155"/>
            <a:ext cx="5771576" cy="228332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6"/>
          <p:cNvSpPr txBox="1"/>
          <p:nvPr/>
        </p:nvSpPr>
        <p:spPr>
          <a:xfrm>
            <a:off x="2760484" y="4922190"/>
            <a:ext cx="4660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Crecimiento de proveedores locales:</a:t>
            </a:r>
            <a:endParaRPr b="1" sz="1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7" name="Google Shape;797;p76"/>
          <p:cNvSpPr txBox="1"/>
          <p:nvPr/>
        </p:nvSpPr>
        <p:spPr>
          <a:xfrm>
            <a:off x="6817668" y="8296756"/>
            <a:ext cx="2076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Proveedores locales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el año 202</a:t>
            </a:r>
            <a:r>
              <a:rPr lang="es-ES" sz="1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1100"/>
          </a:p>
        </p:txBody>
      </p:sp>
      <p:sp>
        <p:nvSpPr>
          <p:cNvPr id="798" name="Google Shape;798;p76"/>
          <p:cNvSpPr/>
          <p:nvPr/>
        </p:nvSpPr>
        <p:spPr>
          <a:xfrm>
            <a:off x="5617625" y="8237445"/>
            <a:ext cx="1200000" cy="5889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227</a:t>
            </a:r>
            <a:endParaRPr b="1"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9" name="Google Shape;799;p76"/>
          <p:cNvSpPr txBox="1"/>
          <p:nvPr/>
        </p:nvSpPr>
        <p:spPr>
          <a:xfrm>
            <a:off x="3775476" y="5446675"/>
            <a:ext cx="6228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8%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0" name="Google Shape;800;p76"/>
          <p:cNvSpPr txBox="1"/>
          <p:nvPr/>
        </p:nvSpPr>
        <p:spPr>
          <a:xfrm>
            <a:off x="5851100" y="5491425"/>
            <a:ext cx="6228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12%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1" name="Google Shape;801;p76"/>
          <p:cNvSpPr txBox="1"/>
          <p:nvPr/>
        </p:nvSpPr>
        <p:spPr>
          <a:xfrm>
            <a:off x="3813318" y="6480988"/>
            <a:ext cx="570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92%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2" name="Google Shape;802;p76"/>
          <p:cNvSpPr txBox="1"/>
          <p:nvPr/>
        </p:nvSpPr>
        <p:spPr>
          <a:xfrm>
            <a:off x="5851098" y="6480988"/>
            <a:ext cx="570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88%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3" name="Google Shape;803;p76"/>
          <p:cNvSpPr txBox="1"/>
          <p:nvPr/>
        </p:nvSpPr>
        <p:spPr>
          <a:xfrm>
            <a:off x="3673889" y="7744513"/>
            <a:ext cx="849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Privados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4" name="Google Shape;804;p76"/>
          <p:cNvSpPr txBox="1"/>
          <p:nvPr/>
        </p:nvSpPr>
        <p:spPr>
          <a:xfrm>
            <a:off x="5806283" y="7744513"/>
            <a:ext cx="849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ES" sz="1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locales</a:t>
            </a:r>
            <a:endParaRPr b="1"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5" name="Google Shape;805;p76"/>
          <p:cNvSpPr/>
          <p:nvPr/>
        </p:nvSpPr>
        <p:spPr>
          <a:xfrm>
            <a:off x="3484790" y="7803153"/>
            <a:ext cx="189300" cy="189300"/>
          </a:xfrm>
          <a:prstGeom prst="ellipse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76"/>
          <p:cNvSpPr/>
          <p:nvPr/>
        </p:nvSpPr>
        <p:spPr>
          <a:xfrm>
            <a:off x="5617184" y="7803153"/>
            <a:ext cx="189300" cy="189300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76"/>
          <p:cNvSpPr/>
          <p:nvPr/>
        </p:nvSpPr>
        <p:spPr>
          <a:xfrm>
            <a:off x="10310325" y="5257363"/>
            <a:ext cx="189300" cy="189300"/>
          </a:xfrm>
          <a:prstGeom prst="ellipse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76"/>
          <p:cNvSpPr/>
          <p:nvPr/>
        </p:nvSpPr>
        <p:spPr>
          <a:xfrm>
            <a:off x="10310325" y="6204413"/>
            <a:ext cx="189300" cy="189300"/>
          </a:xfrm>
          <a:prstGeom prst="ellipse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76"/>
          <p:cNvSpPr/>
          <p:nvPr/>
        </p:nvSpPr>
        <p:spPr>
          <a:xfrm>
            <a:off x="10310325" y="7216913"/>
            <a:ext cx="189300" cy="189300"/>
          </a:xfrm>
          <a:prstGeom prst="ellipse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7"/>
          <p:cNvSpPr/>
          <p:nvPr/>
        </p:nvSpPr>
        <p:spPr>
          <a:xfrm>
            <a:off x="2158775" y="3223947"/>
            <a:ext cx="1633200" cy="1633200"/>
          </a:xfrm>
          <a:prstGeom prst="ellipse">
            <a:avLst/>
          </a:prstGeom>
          <a:solidFill>
            <a:srgbClr val="E6AE0F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77"/>
          <p:cNvSpPr/>
          <p:nvPr/>
        </p:nvSpPr>
        <p:spPr>
          <a:xfrm>
            <a:off x="3255900" y="3138150"/>
            <a:ext cx="12314400" cy="4467900"/>
          </a:xfrm>
          <a:prstGeom prst="roundRect">
            <a:avLst>
              <a:gd fmla="val 16667" name="adj"/>
            </a:avLst>
          </a:prstGeom>
          <a:solidFill>
            <a:srgbClr val="ECECEC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77"/>
          <p:cNvSpPr/>
          <p:nvPr/>
        </p:nvSpPr>
        <p:spPr>
          <a:xfrm>
            <a:off x="14532964" y="7552444"/>
            <a:ext cx="423300" cy="4233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77"/>
          <p:cNvSpPr/>
          <p:nvPr/>
        </p:nvSpPr>
        <p:spPr>
          <a:xfrm>
            <a:off x="2986800" y="3279250"/>
            <a:ext cx="12314400" cy="44679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77"/>
          <p:cNvSpPr txBox="1"/>
          <p:nvPr/>
        </p:nvSpPr>
        <p:spPr>
          <a:xfrm>
            <a:off x="3713100" y="3703000"/>
            <a:ext cx="11000700" cy="3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La iniciativa fomenta </a:t>
            </a:r>
            <a:r>
              <a:rPr b="1" i="0" lang="es-ES" sz="2600" u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el desarrollo económico local </a:t>
            </a:r>
            <a:r>
              <a:rPr b="0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 </a:t>
            </a:r>
            <a:r>
              <a:rPr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integrar</a:t>
            </a:r>
            <a:r>
              <a:rPr b="0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empresas comunales en la cadena de suministro minera, otorgándoles </a:t>
            </a:r>
            <a:r>
              <a:rPr b="1" i="0" lang="es-ES" sz="2600" u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contratos</a:t>
            </a:r>
            <a:r>
              <a:rPr b="0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para servicios como transporte de cobre, izaje, mantenimiento y arrendamiento de vehículos. Esto genera empleos e ingresos locales. </a:t>
            </a:r>
            <a:r>
              <a:rPr b="1" i="0" lang="es-ES" sz="2600" u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Hudbay capacita y apoya</a:t>
            </a:r>
            <a:r>
              <a:rPr b="1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2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 estas empresas en aspectos técnicos, de seguridad y gestión empresarial, mejorando así su competitividad. Del mismo modo, también evalúa constantemente su desempeño para </a:t>
            </a:r>
            <a:r>
              <a:rPr b="1" i="0" lang="es-ES" sz="2600" u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asegurar la calidad de los servicios</a:t>
            </a:r>
            <a:r>
              <a:rPr b="0" i="0" lang="es-ES" sz="2600" u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 sz="1600">
              <a:solidFill>
                <a:srgbClr val="085890"/>
              </a:solidFill>
            </a:endParaRPr>
          </a:p>
        </p:txBody>
      </p:sp>
      <p:sp>
        <p:nvSpPr>
          <p:cNvPr id="819" name="Google Shape;819;p77"/>
          <p:cNvSpPr/>
          <p:nvPr/>
        </p:nvSpPr>
        <p:spPr>
          <a:xfrm>
            <a:off x="14609164" y="6412444"/>
            <a:ext cx="1524300" cy="15243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7"/>
          <p:cNvSpPr/>
          <p:nvPr/>
        </p:nvSpPr>
        <p:spPr>
          <a:xfrm>
            <a:off x="3177086" y="2743914"/>
            <a:ext cx="1140300" cy="11406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7"/>
          <p:cNvSpPr/>
          <p:nvPr/>
        </p:nvSpPr>
        <p:spPr>
          <a:xfrm>
            <a:off x="15377388" y="6773117"/>
            <a:ext cx="529500" cy="529500"/>
          </a:xfrm>
          <a:prstGeom prst="ellipse">
            <a:avLst/>
          </a:prstGeom>
          <a:solidFill>
            <a:srgbClr val="E6AE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77"/>
          <p:cNvSpPr/>
          <p:nvPr/>
        </p:nvSpPr>
        <p:spPr>
          <a:xfrm>
            <a:off x="2456581" y="5073829"/>
            <a:ext cx="1056900" cy="1056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4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78"/>
          <p:cNvSpPr/>
          <p:nvPr/>
        </p:nvSpPr>
        <p:spPr>
          <a:xfrm>
            <a:off x="5601788" y="3454463"/>
            <a:ext cx="10941900" cy="39867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0" name="Google Shape;83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075" y="3654501"/>
            <a:ext cx="3073829" cy="314284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8"/>
          <p:cNvSpPr txBox="1"/>
          <p:nvPr/>
        </p:nvSpPr>
        <p:spPr>
          <a:xfrm>
            <a:off x="1929930" y="4887446"/>
            <a:ext cx="17601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54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35%</a:t>
            </a:r>
            <a:endParaRPr b="1" sz="3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32" name="Google Shape;832;p78"/>
          <p:cNvSpPr txBox="1"/>
          <p:nvPr/>
        </p:nvSpPr>
        <p:spPr>
          <a:xfrm>
            <a:off x="1013888" y="6797363"/>
            <a:ext cx="39276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del cobre producido por la empresa minera es transportado por estas empresas.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33" name="Google Shape;833;p78"/>
          <p:cNvSpPr/>
          <p:nvPr/>
        </p:nvSpPr>
        <p:spPr>
          <a:xfrm rot="5400000">
            <a:off x="11652038" y="2623916"/>
            <a:ext cx="5148000" cy="5543100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34" name="Google Shape;834;p78"/>
          <p:cNvSpPr/>
          <p:nvPr/>
        </p:nvSpPr>
        <p:spPr>
          <a:xfrm>
            <a:off x="12535575" y="3502088"/>
            <a:ext cx="4105500" cy="3786900"/>
          </a:xfrm>
          <a:prstGeom prst="roundRect">
            <a:avLst>
              <a:gd fmla="val 7738" name="adj"/>
            </a:avLst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empresas comunales </a:t>
            </a:r>
            <a:r>
              <a:rPr b="1" lang="es-ES" sz="18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realizan la distribución de utilidades al 100% de comuneros, con ello se reduce la brecha de pobreza monetaria de las comunidades,</a:t>
            </a:r>
            <a:r>
              <a:rPr lang="es-ES" sz="18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dado que su poder adquisitivo se incrementa y ven tangiblemente el beneficio de tener una empresa minera al costado de ellos.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78"/>
          <p:cNvSpPr/>
          <p:nvPr/>
        </p:nvSpPr>
        <p:spPr>
          <a:xfrm>
            <a:off x="9005850" y="4225669"/>
            <a:ext cx="750900" cy="2559300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36" name="Google Shape;836;p78"/>
          <p:cNvSpPr/>
          <p:nvPr/>
        </p:nvSpPr>
        <p:spPr>
          <a:xfrm>
            <a:off x="7621013" y="5503084"/>
            <a:ext cx="750900" cy="127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cxnSp>
        <p:nvCxnSpPr>
          <p:cNvPr id="837" name="Google Shape;837;p78"/>
          <p:cNvCxnSpPr/>
          <p:nvPr/>
        </p:nvCxnSpPr>
        <p:spPr>
          <a:xfrm>
            <a:off x="7018556" y="6784819"/>
            <a:ext cx="3305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8" name="Google Shape;838;p78"/>
          <p:cNvSpPr txBox="1"/>
          <p:nvPr/>
        </p:nvSpPr>
        <p:spPr>
          <a:xfrm>
            <a:off x="7621031" y="6792188"/>
            <a:ext cx="7509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ES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2019</a:t>
            </a:r>
            <a:endParaRPr b="1"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39" name="Google Shape;839;p78"/>
          <p:cNvSpPr txBox="1"/>
          <p:nvPr/>
        </p:nvSpPr>
        <p:spPr>
          <a:xfrm>
            <a:off x="7621031" y="5874263"/>
            <a:ext cx="7509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ES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$ 16M</a:t>
            </a:r>
            <a:endParaRPr b="1"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0" name="Google Shape;840;p78"/>
          <p:cNvSpPr txBox="1"/>
          <p:nvPr/>
        </p:nvSpPr>
        <p:spPr>
          <a:xfrm>
            <a:off x="9005869" y="4668225"/>
            <a:ext cx="7509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ES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$ 33M</a:t>
            </a:r>
            <a:endParaRPr b="1"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1" name="Google Shape;841;p78"/>
          <p:cNvSpPr txBox="1"/>
          <p:nvPr/>
        </p:nvSpPr>
        <p:spPr>
          <a:xfrm>
            <a:off x="9005868" y="6792188"/>
            <a:ext cx="7509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ES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b="1"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2" name="Google Shape;842;p78"/>
          <p:cNvSpPr txBox="1"/>
          <p:nvPr/>
        </p:nvSpPr>
        <p:spPr>
          <a:xfrm>
            <a:off x="6317738" y="3616388"/>
            <a:ext cx="5136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E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Compras de Hudbay a empresas locales: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43" name="Google Shape;843;p78"/>
          <p:cNvSpPr/>
          <p:nvPr/>
        </p:nvSpPr>
        <p:spPr>
          <a:xfrm>
            <a:off x="742441" y="3364065"/>
            <a:ext cx="522900" cy="111600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78"/>
          <p:cNvSpPr txBox="1"/>
          <p:nvPr/>
        </p:nvSpPr>
        <p:spPr>
          <a:xfrm>
            <a:off x="666275" y="27646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Algunos resultados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9"/>
          <p:cNvSpPr/>
          <p:nvPr/>
        </p:nvSpPr>
        <p:spPr>
          <a:xfrm>
            <a:off x="2311175" y="3147747"/>
            <a:ext cx="1633200" cy="1633200"/>
          </a:xfrm>
          <a:prstGeom prst="ellipse">
            <a:avLst/>
          </a:prstGeom>
          <a:solidFill>
            <a:srgbClr val="E6AE0F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79"/>
          <p:cNvSpPr/>
          <p:nvPr/>
        </p:nvSpPr>
        <p:spPr>
          <a:xfrm>
            <a:off x="3408300" y="3061950"/>
            <a:ext cx="12314400" cy="4467900"/>
          </a:xfrm>
          <a:prstGeom prst="roundRect">
            <a:avLst>
              <a:gd fmla="val 16667" name="adj"/>
            </a:avLst>
          </a:prstGeom>
          <a:solidFill>
            <a:srgbClr val="ECECEC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79"/>
          <p:cNvSpPr/>
          <p:nvPr/>
        </p:nvSpPr>
        <p:spPr>
          <a:xfrm>
            <a:off x="14685364" y="7476244"/>
            <a:ext cx="423300" cy="4233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79"/>
          <p:cNvSpPr/>
          <p:nvPr/>
        </p:nvSpPr>
        <p:spPr>
          <a:xfrm>
            <a:off x="3139200" y="3203050"/>
            <a:ext cx="12314400" cy="44679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79"/>
          <p:cNvSpPr/>
          <p:nvPr/>
        </p:nvSpPr>
        <p:spPr>
          <a:xfrm>
            <a:off x="14761564" y="6336244"/>
            <a:ext cx="1524300" cy="15243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79"/>
          <p:cNvSpPr/>
          <p:nvPr/>
        </p:nvSpPr>
        <p:spPr>
          <a:xfrm>
            <a:off x="3329486" y="2667714"/>
            <a:ext cx="1140300" cy="11406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79"/>
          <p:cNvSpPr/>
          <p:nvPr/>
        </p:nvSpPr>
        <p:spPr>
          <a:xfrm>
            <a:off x="15529788" y="6696917"/>
            <a:ext cx="529500" cy="529500"/>
          </a:xfrm>
          <a:prstGeom prst="ellipse">
            <a:avLst/>
          </a:prstGeom>
          <a:solidFill>
            <a:srgbClr val="E6AE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79"/>
          <p:cNvSpPr/>
          <p:nvPr/>
        </p:nvSpPr>
        <p:spPr>
          <a:xfrm>
            <a:off x="2608981" y="4997629"/>
            <a:ext cx="1056900" cy="1056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79"/>
          <p:cNvSpPr txBox="1"/>
          <p:nvPr/>
        </p:nvSpPr>
        <p:spPr>
          <a:xfrm>
            <a:off x="5155649" y="3903747"/>
            <a:ext cx="86673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33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i="0" lang="es-ES" sz="3500" u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bienestar económico</a:t>
            </a:r>
            <a:r>
              <a:rPr b="1" i="0" lang="es-ES" sz="33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0" lang="es-ES" sz="33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que generan las utilidades que reciben los</a:t>
            </a:r>
            <a:r>
              <a:rPr lang="es-ES" sz="2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0" lang="es-ES" sz="33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empresarios comunales por la venta de los servicios a Hudbay, ha permitido </a:t>
            </a:r>
            <a:r>
              <a:rPr b="1" i="0" lang="es-ES" sz="3300" u="none" strike="noStrike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reducir el número de conflictos por demandas sociales. </a:t>
            </a:r>
            <a:endParaRPr sz="23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0"/>
          <p:cNvSpPr/>
          <p:nvPr/>
        </p:nvSpPr>
        <p:spPr>
          <a:xfrm rot="5400000">
            <a:off x="13129528" y="3931198"/>
            <a:ext cx="3960225" cy="426417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863" name="Google Shape;863;p80"/>
          <p:cNvSpPr/>
          <p:nvPr/>
        </p:nvSpPr>
        <p:spPr>
          <a:xfrm>
            <a:off x="9989238" y="5303600"/>
            <a:ext cx="1891500" cy="2748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22630"/>
              </a:highlight>
            </a:endParaRPr>
          </a:p>
        </p:txBody>
      </p:sp>
      <p:sp>
        <p:nvSpPr>
          <p:cNvPr id="864" name="Google Shape;864;p80"/>
          <p:cNvSpPr/>
          <p:nvPr/>
        </p:nvSpPr>
        <p:spPr>
          <a:xfrm>
            <a:off x="5526800" y="5303600"/>
            <a:ext cx="2856600" cy="274800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80"/>
          <p:cNvSpPr/>
          <p:nvPr/>
        </p:nvSpPr>
        <p:spPr>
          <a:xfrm>
            <a:off x="2223800" y="5303600"/>
            <a:ext cx="1480200" cy="274800"/>
          </a:xfrm>
          <a:prstGeom prst="rect">
            <a:avLst/>
          </a:prstGeom>
          <a:solidFill>
            <a:srgbClr val="E6AE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80"/>
          <p:cNvSpPr/>
          <p:nvPr/>
        </p:nvSpPr>
        <p:spPr>
          <a:xfrm>
            <a:off x="1134341" y="4554200"/>
            <a:ext cx="3656100" cy="3192600"/>
          </a:xfrm>
          <a:prstGeom prst="roundRect">
            <a:avLst>
              <a:gd fmla="val 4906" name="adj"/>
            </a:avLst>
          </a:prstGeom>
          <a:noFill/>
          <a:ln cap="flat" cmpd="sng" w="12700">
            <a:solidFill>
              <a:srgbClr val="E6AE0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t" bIns="36000" lIns="180000" spcFirstLastPara="1" rIns="144000" wrap="square" tIns="504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Actualidad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crecimiento de las empresas comunales se viene dando en varios periodos de gestión comunal, al ser comunidades campesinas y según la </a:t>
            </a: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ley de comunidades 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deben hacer cambio de autoridades cada dos años.</a:t>
            </a:r>
            <a:endParaRPr/>
          </a:p>
        </p:txBody>
      </p:sp>
      <p:sp>
        <p:nvSpPr>
          <p:cNvPr id="867" name="Google Shape;867;p80"/>
          <p:cNvSpPr/>
          <p:nvPr/>
        </p:nvSpPr>
        <p:spPr>
          <a:xfrm>
            <a:off x="5122890" y="4554200"/>
            <a:ext cx="3656100" cy="3192600"/>
          </a:xfrm>
          <a:prstGeom prst="roundRect">
            <a:avLst>
              <a:gd fmla="val 4906" name="adj"/>
            </a:avLst>
          </a:prstGeom>
          <a:noFill/>
          <a:ln cap="flat" cmpd="sng" w="12700">
            <a:solidFill>
              <a:srgbClr val="F48C1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t" bIns="36000" lIns="180000" spcFirstLastPara="1" rIns="144000" wrap="square" tIns="504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El gran reto de la iniciativa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Lograr que la gestión de la empresa comunal sea </a:t>
            </a: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profesional e independiente del cambio de autoridad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o en su defecto que cada nuevo gobierno de la comunidad mantenga el </a:t>
            </a: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enfoque de sostenibilidad 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empresa comunal.</a:t>
            </a:r>
            <a:endParaRPr/>
          </a:p>
        </p:txBody>
      </p:sp>
      <p:sp>
        <p:nvSpPr>
          <p:cNvPr id="868" name="Google Shape;868;p80"/>
          <p:cNvSpPr/>
          <p:nvPr/>
        </p:nvSpPr>
        <p:spPr>
          <a:xfrm>
            <a:off x="9111439" y="4554200"/>
            <a:ext cx="3656100" cy="3192600"/>
          </a:xfrm>
          <a:prstGeom prst="roundRect">
            <a:avLst>
              <a:gd fmla="val 4906" name="adj"/>
            </a:avLst>
          </a:prstGeom>
          <a:noFill/>
          <a:ln cap="flat" cmpd="sng" w="12700">
            <a:solidFill>
              <a:srgbClr val="E52713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t" bIns="36000" lIns="180000" spcFirstLastPara="1" rIns="144000" wrap="square" tIns="504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¿Cómo lograrlo?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Trabajando en la </a:t>
            </a: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capacitación y entrenamiento de los líderes comunales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y bajo estatuto comunal se ha logrado que se establezcan las </a:t>
            </a: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auditorías de gestión y rendición de cuentas periódicas</a:t>
            </a:r>
            <a:r>
              <a:rPr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cada una de las unidades de negocio que tienen las empresas comunales.</a:t>
            </a:r>
            <a:endParaRPr/>
          </a:p>
        </p:txBody>
      </p:sp>
      <p:sp>
        <p:nvSpPr>
          <p:cNvPr id="869" name="Google Shape;869;p80"/>
          <p:cNvSpPr/>
          <p:nvPr/>
        </p:nvSpPr>
        <p:spPr>
          <a:xfrm>
            <a:off x="2305475" y="3756462"/>
            <a:ext cx="1313700" cy="1313700"/>
          </a:xfrm>
          <a:prstGeom prst="ellipse">
            <a:avLst/>
          </a:prstGeom>
          <a:solidFill>
            <a:srgbClr val="E6AE0F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80"/>
          <p:cNvSpPr/>
          <p:nvPr/>
        </p:nvSpPr>
        <p:spPr>
          <a:xfrm>
            <a:off x="6294024" y="3756462"/>
            <a:ext cx="1313700" cy="1313700"/>
          </a:xfrm>
          <a:prstGeom prst="ellipse">
            <a:avLst/>
          </a:prstGeom>
          <a:solidFill>
            <a:srgbClr val="F68B1F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80"/>
          <p:cNvSpPr/>
          <p:nvPr/>
        </p:nvSpPr>
        <p:spPr>
          <a:xfrm>
            <a:off x="10282573" y="3756462"/>
            <a:ext cx="1313700" cy="1313700"/>
          </a:xfrm>
          <a:prstGeom prst="ellipse">
            <a:avLst/>
          </a:prstGeom>
          <a:solidFill>
            <a:srgbClr val="D2263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2" name="Google Shape;87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920" y="4083185"/>
            <a:ext cx="638515" cy="6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8896" y="4083185"/>
            <a:ext cx="664095" cy="6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0086" y="4062736"/>
            <a:ext cx="680673" cy="68067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80"/>
          <p:cNvSpPr txBox="1"/>
          <p:nvPr/>
        </p:nvSpPr>
        <p:spPr>
          <a:xfrm>
            <a:off x="13697392" y="4902903"/>
            <a:ext cx="33513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 espera que con </a:t>
            </a:r>
            <a:r>
              <a:rPr b="1" i="0" lang="es-ES" sz="16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conocimiento generado </a:t>
            </a:r>
            <a:r>
              <a:rPr b="0" i="0" lang="es-ES" sz="16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la prestación de los servicios a Hudbay y con el constante acompañamiento, </a:t>
            </a:r>
            <a:r>
              <a:rPr b="1" i="0" lang="es-ES" sz="16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empresas comunales presten sus servicios a otros sectores económicos</a:t>
            </a:r>
            <a:r>
              <a:rPr b="0" i="0" lang="es-ES" sz="16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fuera del territorio Chumbivilcano.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6" name="Google Shape;876;p80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80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Crecimiento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1"/>
          <p:cNvSpPr txBox="1"/>
          <p:nvPr/>
        </p:nvSpPr>
        <p:spPr>
          <a:xfrm>
            <a:off x="1275850" y="6385940"/>
            <a:ext cx="442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resumen, </a:t>
            </a:r>
            <a:r>
              <a:rPr b="1" i="0" lang="es-ES" sz="1600" u="none" strike="noStrike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la minería puede impulsar el desarrollo económico y social si se maneja responsablemente</a:t>
            </a: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considerando todos los intereses y minimizando los impactos ambientales.</a:t>
            </a:r>
            <a:endParaRPr/>
          </a:p>
        </p:txBody>
      </p:sp>
      <p:sp>
        <p:nvSpPr>
          <p:cNvPr id="883" name="Google Shape;883;p81"/>
          <p:cNvSpPr txBox="1"/>
          <p:nvPr/>
        </p:nvSpPr>
        <p:spPr>
          <a:xfrm>
            <a:off x="6965182" y="6385953"/>
            <a:ext cx="442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 trabajo conjunto entre las comunidades, las autoridades locales y la empresa privada, rendirá sus frutos </a:t>
            </a:r>
            <a:r>
              <a:rPr b="1" i="0" lang="es-ES" sz="1600" u="none" strike="noStrike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si trabajamos de la mano  y bajo</a:t>
            </a:r>
            <a:r>
              <a:rPr b="1" lang="es-ES" sz="1600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sz="1600" u="none" strike="noStrike">
                <a:solidFill>
                  <a:srgbClr val="F68C1E"/>
                </a:solidFill>
                <a:latin typeface="Ubuntu"/>
                <a:ea typeface="Ubuntu"/>
                <a:cs typeface="Ubuntu"/>
                <a:sym typeface="Ubuntu"/>
              </a:rPr>
              <a:t>consensos</a:t>
            </a:r>
            <a:r>
              <a:rPr b="1" i="0" lang="es-ES" sz="1600" u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que nos permitan generar valor compartido.</a:t>
            </a:r>
            <a:endParaRPr/>
          </a:p>
        </p:txBody>
      </p:sp>
      <p:sp>
        <p:nvSpPr>
          <p:cNvPr id="884" name="Google Shape;884;p81"/>
          <p:cNvSpPr txBox="1"/>
          <p:nvPr/>
        </p:nvSpPr>
        <p:spPr>
          <a:xfrm>
            <a:off x="12514428" y="6462304"/>
            <a:ext cx="442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Capacitar y potenciar a nuestros proveedores locales, nos permitirá </a:t>
            </a:r>
            <a:r>
              <a:rPr b="1" i="0" lang="es-ES" sz="1600" u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generar beneficios sostenibles y de largo plazo</a:t>
            </a:r>
            <a:r>
              <a:rPr b="0" i="0" lang="es-ES" sz="1600" u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b="0" i="0" lang="es-ES" sz="16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Nuestro objetivo es prepararlos para que puedan seguir brindado sus servicios no solo en minería sino también en otros rubros.</a:t>
            </a:r>
            <a:endParaRPr/>
          </a:p>
        </p:txBody>
      </p:sp>
      <p:sp>
        <p:nvSpPr>
          <p:cNvPr id="885" name="Google Shape;885;p81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AF0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81"/>
          <p:cNvSpPr txBox="1"/>
          <p:nvPr/>
        </p:nvSpPr>
        <p:spPr>
          <a:xfrm>
            <a:off x="513875" y="2612249"/>
            <a:ext cx="107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Conclusiones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87" name="Google Shape;88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049" y="3847274"/>
            <a:ext cx="2089313" cy="24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2678" y="3847271"/>
            <a:ext cx="2086688" cy="24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80624" y="3905199"/>
            <a:ext cx="2089313" cy="24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0383" y="4415998"/>
            <a:ext cx="839531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05500" y="4511142"/>
            <a:ext cx="839550" cy="85843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1"/>
          <p:cNvSpPr/>
          <p:nvPr/>
        </p:nvSpPr>
        <p:spPr>
          <a:xfrm>
            <a:off x="5642400" y="4592775"/>
            <a:ext cx="1062000" cy="936900"/>
          </a:xfrm>
          <a:prstGeom prst="chevron">
            <a:avLst>
              <a:gd fmla="val 50000" name="adj"/>
            </a:avLst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81"/>
          <p:cNvSpPr/>
          <p:nvPr/>
        </p:nvSpPr>
        <p:spPr>
          <a:xfrm>
            <a:off x="11386875" y="4592775"/>
            <a:ext cx="1062000" cy="936900"/>
          </a:xfrm>
          <a:prstGeom prst="chevron">
            <a:avLst>
              <a:gd fmla="val 50000" name="adj"/>
            </a:avLst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4" name="Google Shape;894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87875" y="4345812"/>
            <a:ext cx="976310" cy="9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851" y="1026850"/>
            <a:ext cx="7616650" cy="75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2164" y="4506026"/>
            <a:ext cx="2063576" cy="29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5"/>
          <p:cNvSpPr/>
          <p:nvPr/>
        </p:nvSpPr>
        <p:spPr>
          <a:xfrm>
            <a:off x="8578218" y="7018449"/>
            <a:ext cx="315300" cy="313500"/>
          </a:xfrm>
          <a:prstGeom prst="ellipse">
            <a:avLst/>
          </a:prstGeom>
          <a:solidFill>
            <a:srgbClr val="D2263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5"/>
          <p:cNvSpPr/>
          <p:nvPr/>
        </p:nvSpPr>
        <p:spPr>
          <a:xfrm>
            <a:off x="1112950" y="5844575"/>
            <a:ext cx="4236600" cy="1720200"/>
          </a:xfrm>
          <a:prstGeom prst="roundRect">
            <a:avLst>
              <a:gd fmla="val 4906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t" bIns="36000" lIns="180000" spcFirstLastPara="1" rIns="144000" wrap="square" tIns="504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6" name="Google Shape;216;p55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5"/>
          <p:cNvSpPr txBox="1"/>
          <p:nvPr/>
        </p:nvSpPr>
        <p:spPr>
          <a:xfrm>
            <a:off x="513841" y="2612245"/>
            <a:ext cx="289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latin typeface="Ubuntu"/>
                <a:ea typeface="Ubuntu"/>
                <a:cs typeface="Ubuntu"/>
                <a:sym typeface="Ubuntu"/>
              </a:rPr>
              <a:t>Operaciones</a:t>
            </a:r>
            <a:endParaRPr b="1"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8" name="Google Shape;218;p55"/>
          <p:cNvSpPr txBox="1"/>
          <p:nvPr/>
        </p:nvSpPr>
        <p:spPr>
          <a:xfrm>
            <a:off x="1185225" y="6017675"/>
            <a:ext cx="40980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el Perú, Hudbay </a:t>
            </a:r>
            <a:r>
              <a:rPr b="1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opera la mina </a:t>
            </a:r>
            <a:r>
              <a:rPr b="1" i="0" lang="es-ES" sz="1800" u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Constancia</a:t>
            </a:r>
            <a:r>
              <a:rPr b="0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ubicada en la provincia de </a:t>
            </a:r>
            <a:r>
              <a:rPr b="1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Chumbivilcas - Cusco</a:t>
            </a:r>
            <a:r>
              <a:rPr b="0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d</a:t>
            </a:r>
            <a:r>
              <a:rPr b="0" i="0" lang="es-ES" sz="18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entro</a:t>
            </a:r>
            <a:r>
              <a:rPr b="0" i="0" lang="es-ES" sz="18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del llamado corredor minero del sur.</a:t>
            </a:r>
            <a:endParaRPr sz="1200"/>
          </a:p>
        </p:txBody>
      </p:sp>
      <p:cxnSp>
        <p:nvCxnSpPr>
          <p:cNvPr id="219" name="Google Shape;219;p55"/>
          <p:cNvCxnSpPr>
            <a:stCxn id="214" idx="6"/>
          </p:cNvCxnSpPr>
          <p:nvPr/>
        </p:nvCxnSpPr>
        <p:spPr>
          <a:xfrm flipH="1" rot="10800000">
            <a:off x="8893518" y="6778899"/>
            <a:ext cx="7254900" cy="3963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rgbClr val="D2263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20" name="Google Shape;220;p55"/>
          <p:cNvSpPr/>
          <p:nvPr/>
        </p:nvSpPr>
        <p:spPr>
          <a:xfrm>
            <a:off x="590050" y="4989000"/>
            <a:ext cx="1160100" cy="11601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90" y="5142643"/>
            <a:ext cx="939928" cy="942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9069" y="4461485"/>
            <a:ext cx="6059139" cy="308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"/>
            <a:ext cx="18288004" cy="102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6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8288043" cy="1028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6"/>
          <p:cNvSpPr txBox="1"/>
          <p:nvPr>
            <p:ph idx="12" type="sldNum"/>
          </p:nvPr>
        </p:nvSpPr>
        <p:spPr>
          <a:xfrm>
            <a:off x="25417372" y="13989650"/>
            <a:ext cx="1646700" cy="118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30" name="Google Shape;230;p56"/>
          <p:cNvSpPr txBox="1"/>
          <p:nvPr/>
        </p:nvSpPr>
        <p:spPr>
          <a:xfrm>
            <a:off x="150" y="3921263"/>
            <a:ext cx="182880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s-ES" sz="3600">
                <a:solidFill>
                  <a:srgbClr val="1D252C"/>
                </a:solidFill>
                <a:latin typeface="Ubuntu Medium"/>
                <a:ea typeface="Ubuntu Medium"/>
                <a:cs typeface="Ubuntu Medium"/>
                <a:sym typeface="Ubuntu Medium"/>
              </a:rPr>
              <a:t>UNA MIRADA A LA PROVINCIA DE</a:t>
            </a:r>
            <a:endParaRPr sz="3600">
              <a:solidFill>
                <a:srgbClr val="1D252C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Arial"/>
              <a:buNone/>
            </a:pPr>
            <a:r>
              <a:rPr b="1" lang="es-ES" sz="90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CHUMBIVILCAS</a:t>
            </a:r>
            <a:endParaRPr b="1" i="0" sz="9000" u="none" cap="none" strike="noStrike">
              <a:solidFill>
                <a:srgbClr val="026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1" name="Google Shape;231;p56"/>
          <p:cNvSpPr/>
          <p:nvPr/>
        </p:nvSpPr>
        <p:spPr>
          <a:xfrm>
            <a:off x="8231550" y="5999363"/>
            <a:ext cx="1097700" cy="1563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7"/>
          <p:cNvSpPr/>
          <p:nvPr/>
        </p:nvSpPr>
        <p:spPr>
          <a:xfrm rot="-5400000">
            <a:off x="11842075" y="2522650"/>
            <a:ext cx="4586375" cy="694807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37" name="Google Shape;237;p57"/>
          <p:cNvSpPr/>
          <p:nvPr/>
        </p:nvSpPr>
        <p:spPr>
          <a:xfrm rot="-5400000">
            <a:off x="2820288" y="2829251"/>
            <a:ext cx="4586375" cy="6334850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38" name="Google Shape;238;p57"/>
          <p:cNvSpPr/>
          <p:nvPr/>
        </p:nvSpPr>
        <p:spPr>
          <a:xfrm>
            <a:off x="987850" y="7182275"/>
            <a:ext cx="1890000" cy="400200"/>
          </a:xfrm>
          <a:prstGeom prst="rect">
            <a:avLst/>
          </a:prstGeom>
          <a:solidFill>
            <a:srgbClr val="0B58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57"/>
          <p:cNvSpPr/>
          <p:nvPr/>
        </p:nvSpPr>
        <p:spPr>
          <a:xfrm>
            <a:off x="9781000" y="7182275"/>
            <a:ext cx="1890000" cy="400200"/>
          </a:xfrm>
          <a:prstGeom prst="rect">
            <a:avLst/>
          </a:prstGeom>
          <a:solidFill>
            <a:srgbClr val="0B58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57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7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</a:t>
            </a: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na mirada a la provincia de Chumbivilcas</a:t>
            </a:r>
            <a:endParaRPr b="1" sz="3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2" name="Google Shape;242;p57"/>
          <p:cNvSpPr/>
          <p:nvPr/>
        </p:nvSpPr>
        <p:spPr>
          <a:xfrm>
            <a:off x="656500" y="4431225"/>
            <a:ext cx="2552700" cy="25527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240" y="4731888"/>
            <a:ext cx="1890044" cy="184064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7"/>
          <p:cNvSpPr/>
          <p:nvPr/>
        </p:nvSpPr>
        <p:spPr>
          <a:xfrm>
            <a:off x="706150" y="7042925"/>
            <a:ext cx="2453400" cy="585000"/>
          </a:xfrm>
          <a:prstGeom prst="round2SameRect">
            <a:avLst>
              <a:gd fmla="val 16933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Demografía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5" name="Google Shape;245;p57"/>
          <p:cNvSpPr/>
          <p:nvPr/>
        </p:nvSpPr>
        <p:spPr>
          <a:xfrm>
            <a:off x="9364575" y="4490225"/>
            <a:ext cx="2552700" cy="25527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57"/>
          <p:cNvSpPr/>
          <p:nvPr/>
        </p:nvSpPr>
        <p:spPr>
          <a:xfrm>
            <a:off x="9414225" y="7042925"/>
            <a:ext cx="2453400" cy="585000"/>
          </a:xfrm>
          <a:prstGeom prst="round2SameRect">
            <a:avLst>
              <a:gd fmla="val 16933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Empleo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47" name="Google Shape;24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875" y="4996187"/>
            <a:ext cx="1582099" cy="154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7"/>
          <p:cNvSpPr txBox="1"/>
          <p:nvPr/>
        </p:nvSpPr>
        <p:spPr>
          <a:xfrm>
            <a:off x="3165490" y="4542383"/>
            <a:ext cx="3753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población asciende a </a:t>
            </a:r>
            <a:r>
              <a:rPr b="1" lang="es-ES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69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r>
              <a:rPr b="1" lang="es-ES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763</a:t>
            </a:r>
            <a:r>
              <a:rPr b="1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habitantes, la mayoría rurales.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mayoría de los hogares están conformad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 por</a:t>
            </a:r>
            <a:r>
              <a:rPr b="1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r>
              <a:rPr b="1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miembros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(7,542).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57"/>
          <p:cNvSpPr txBox="1"/>
          <p:nvPr/>
        </p:nvSpPr>
        <p:spPr>
          <a:xfrm>
            <a:off x="3504254" y="4041752"/>
            <a:ext cx="37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Chumbivilcas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(provincia)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57"/>
          <p:cNvSpPr/>
          <p:nvPr/>
        </p:nvSpPr>
        <p:spPr>
          <a:xfrm rot="5400000">
            <a:off x="3236425" y="4139109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57"/>
          <p:cNvSpPr txBox="1"/>
          <p:nvPr/>
        </p:nvSpPr>
        <p:spPr>
          <a:xfrm>
            <a:off x="3286829" y="6668908"/>
            <a:ext cx="3823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población asciende a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1,374,337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habitantes al 2021. </a:t>
            </a:r>
            <a:endParaRPr b="0" i="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mayoría de los hogares están conformad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 por</a:t>
            </a:r>
            <a:r>
              <a:rPr b="1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r>
              <a:rPr b="1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miembros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(91,428).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57"/>
          <p:cNvSpPr txBox="1"/>
          <p:nvPr/>
        </p:nvSpPr>
        <p:spPr>
          <a:xfrm>
            <a:off x="3512425" y="6152750"/>
            <a:ext cx="33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Cusco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(departamento)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3" name="Google Shape;253;p57"/>
          <p:cNvSpPr/>
          <p:nvPr/>
        </p:nvSpPr>
        <p:spPr>
          <a:xfrm rot="5400000">
            <a:off x="3244400" y="6250096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57"/>
          <p:cNvSpPr txBox="1"/>
          <p:nvPr/>
        </p:nvSpPr>
        <p:spPr>
          <a:xfrm>
            <a:off x="12030777" y="4389975"/>
            <a:ext cx="44586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proporción de la Población Económicamente Activa (PEA):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86.5%.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PEA que se encuentra ocupada</a:t>
            </a: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85.5%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b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PEA que no se encuentra ocupada es s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olo el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1%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.</a:t>
            </a:r>
            <a:endParaRPr b="0" i="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PEA ocupada que cuenta con trabajo formal es de tan solo el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7%.</a:t>
            </a:r>
            <a:endParaRPr/>
          </a:p>
        </p:txBody>
      </p:sp>
      <p:sp>
        <p:nvSpPr>
          <p:cNvPr id="255" name="Google Shape;255;p57"/>
          <p:cNvSpPr txBox="1"/>
          <p:nvPr/>
        </p:nvSpPr>
        <p:spPr>
          <a:xfrm>
            <a:off x="12058063" y="6755325"/>
            <a:ext cx="4078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proporción de la Población Económicamente Activa (PEA):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81%.</a:t>
            </a:r>
            <a:endParaRPr b="1" i="0" u="none" cap="none" strike="noStrike">
              <a:solidFill>
                <a:srgbClr val="E5271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PEA que se encuentra ocupada: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77% 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del total.</a:t>
            </a:r>
            <a:endParaRPr b="0" i="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PEA ocupada que cuenta con trabajo formal es de </a:t>
            </a:r>
            <a:r>
              <a:rPr b="1" i="0" lang="es-ES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12.6%</a:t>
            </a:r>
            <a:r>
              <a:rPr b="0" i="0" lang="es-ES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/>
          </a:p>
        </p:txBody>
      </p:sp>
      <p:sp>
        <p:nvSpPr>
          <p:cNvPr id="256" name="Google Shape;256;p57"/>
          <p:cNvSpPr txBox="1"/>
          <p:nvPr/>
        </p:nvSpPr>
        <p:spPr>
          <a:xfrm>
            <a:off x="12363304" y="3965552"/>
            <a:ext cx="37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Chumbivilcas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(provincia)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7" name="Google Shape;257;p57"/>
          <p:cNvSpPr/>
          <p:nvPr/>
        </p:nvSpPr>
        <p:spPr>
          <a:xfrm rot="5400000">
            <a:off x="12095475" y="4062909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57"/>
          <p:cNvSpPr txBox="1"/>
          <p:nvPr/>
        </p:nvSpPr>
        <p:spPr>
          <a:xfrm>
            <a:off x="12410925" y="6316750"/>
            <a:ext cx="33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Cusco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(departamento)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9" name="Google Shape;259;p57"/>
          <p:cNvSpPr/>
          <p:nvPr/>
        </p:nvSpPr>
        <p:spPr>
          <a:xfrm rot="5400000">
            <a:off x="12095475" y="6430096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4554" y="6316745"/>
            <a:ext cx="3650383" cy="2772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57"/>
          <p:cNvCxnSpPr/>
          <p:nvPr/>
        </p:nvCxnSpPr>
        <p:spPr>
          <a:xfrm rot="5400000">
            <a:off x="7355279" y="5289964"/>
            <a:ext cx="1816200" cy="8073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rgbClr val="D2263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62" name="Google Shape;262;p57"/>
          <p:cNvSpPr txBox="1"/>
          <p:nvPr/>
        </p:nvSpPr>
        <p:spPr>
          <a:xfrm>
            <a:off x="7607199" y="3441450"/>
            <a:ext cx="20643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mayoría de los hogares están conformadas por</a:t>
            </a:r>
            <a:endParaRPr/>
          </a:p>
        </p:txBody>
      </p:sp>
      <p:sp>
        <p:nvSpPr>
          <p:cNvPr id="263" name="Google Shape;263;p57"/>
          <p:cNvSpPr/>
          <p:nvPr/>
        </p:nvSpPr>
        <p:spPr>
          <a:xfrm>
            <a:off x="7701048" y="4339122"/>
            <a:ext cx="1876800" cy="4527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4 miembros</a:t>
            </a:r>
            <a:endParaRPr b="1"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64" name="Google Shape;264;p57"/>
          <p:cNvCxnSpPr/>
          <p:nvPr/>
        </p:nvCxnSpPr>
        <p:spPr>
          <a:xfrm>
            <a:off x="3447250" y="5926075"/>
            <a:ext cx="3898500" cy="0"/>
          </a:xfrm>
          <a:prstGeom prst="straightConnector1">
            <a:avLst/>
          </a:prstGeom>
          <a:noFill/>
          <a:ln cap="flat" cmpd="sng" w="38100">
            <a:solidFill>
              <a:srgbClr val="0B589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57"/>
          <p:cNvCxnSpPr/>
          <p:nvPr/>
        </p:nvCxnSpPr>
        <p:spPr>
          <a:xfrm>
            <a:off x="12147925" y="6152750"/>
            <a:ext cx="4462800" cy="6000"/>
          </a:xfrm>
          <a:prstGeom prst="straightConnector1">
            <a:avLst/>
          </a:prstGeom>
          <a:noFill/>
          <a:ln cap="flat" cmpd="sng" w="38100">
            <a:solidFill>
              <a:srgbClr val="0B589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8"/>
          <p:cNvSpPr txBox="1"/>
          <p:nvPr>
            <p:ph idx="12" type="sldNum"/>
          </p:nvPr>
        </p:nvSpPr>
        <p:spPr>
          <a:xfrm>
            <a:off x="0" y="9749356"/>
            <a:ext cx="644400" cy="547800"/>
          </a:xfrm>
          <a:prstGeom prst="rect">
            <a:avLst/>
          </a:prstGeom>
        </p:spPr>
        <p:txBody>
          <a:bodyPr anchorCtr="0" anchor="ctr" bIns="51425" lIns="102875" spcFirstLastPara="1" rIns="102875" wrap="square" tIns="5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272" name="Google Shape;2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4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168" y="1172962"/>
            <a:ext cx="4662264" cy="770025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8"/>
          <p:cNvSpPr/>
          <p:nvPr/>
        </p:nvSpPr>
        <p:spPr>
          <a:xfrm>
            <a:off x="8851088" y="7962375"/>
            <a:ext cx="78900" cy="78900"/>
          </a:xfrm>
          <a:prstGeom prst="ellipse">
            <a:avLst/>
          </a:prstGeom>
          <a:solidFill>
            <a:srgbClr val="E92434"/>
          </a:solidFill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275" name="Google Shape;27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88" y="2387092"/>
            <a:ext cx="3083300" cy="258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7259" y="1202333"/>
            <a:ext cx="2581961" cy="258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2653" y="6283701"/>
            <a:ext cx="3054792" cy="258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81468" y="3960702"/>
            <a:ext cx="2603754" cy="2581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8"/>
          <p:cNvSpPr txBox="1"/>
          <p:nvPr/>
        </p:nvSpPr>
        <p:spPr>
          <a:xfrm>
            <a:off x="4358775" y="5544413"/>
            <a:ext cx="15687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desnutrición crónica en niños menores de 5 años.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0" name="Google Shape;280;p58"/>
          <p:cNvSpPr txBox="1"/>
          <p:nvPr/>
        </p:nvSpPr>
        <p:spPr>
          <a:xfrm>
            <a:off x="4196888" y="5047088"/>
            <a:ext cx="169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0C6A7F"/>
                </a:solidFill>
                <a:latin typeface="Ubuntu"/>
                <a:ea typeface="Ubuntu"/>
                <a:cs typeface="Ubuntu"/>
                <a:sym typeface="Ubuntu"/>
              </a:rPr>
              <a:t>17.8%</a:t>
            </a:r>
            <a:endParaRPr b="1" sz="3500">
              <a:solidFill>
                <a:srgbClr val="0C6A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1" name="Google Shape;281;p58"/>
          <p:cNvSpPr txBox="1"/>
          <p:nvPr/>
        </p:nvSpPr>
        <p:spPr>
          <a:xfrm>
            <a:off x="2696475" y="8041125"/>
            <a:ext cx="18060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población</a:t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tiene acceso a servicios de desagüe. </a:t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2" name="Google Shape;282;p58"/>
          <p:cNvSpPr txBox="1"/>
          <p:nvPr/>
        </p:nvSpPr>
        <p:spPr>
          <a:xfrm>
            <a:off x="2665575" y="7560375"/>
            <a:ext cx="1662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641C50"/>
                </a:solidFill>
                <a:latin typeface="Ubuntu"/>
                <a:ea typeface="Ubuntu"/>
                <a:cs typeface="Ubuntu"/>
                <a:sym typeface="Ubuntu"/>
              </a:rPr>
              <a:t>77%</a:t>
            </a:r>
            <a:endParaRPr b="1" sz="3500">
              <a:solidFill>
                <a:srgbClr val="641C5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83" name="Google Shape;283;p58"/>
          <p:cNvGrpSpPr/>
          <p:nvPr/>
        </p:nvGrpSpPr>
        <p:grpSpPr>
          <a:xfrm>
            <a:off x="1985451" y="3141575"/>
            <a:ext cx="1662849" cy="1555750"/>
            <a:chOff x="1323634" y="2094383"/>
            <a:chExt cx="1108566" cy="1037167"/>
          </a:xfrm>
        </p:grpSpPr>
        <p:sp>
          <p:nvSpPr>
            <p:cNvPr id="284" name="Google Shape;284;p58"/>
            <p:cNvSpPr txBox="1"/>
            <p:nvPr/>
          </p:nvSpPr>
          <p:spPr>
            <a:xfrm>
              <a:off x="1359400" y="2766450"/>
              <a:ext cx="10728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137175" spcFirstLastPara="1" rIns="137175" wrap="square" tIns="6855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s-ES" sz="12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no tiene educación</a:t>
              </a:r>
              <a:endParaRPr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s-ES" sz="12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superior completa.</a:t>
              </a:r>
              <a:endParaRPr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85" name="Google Shape;285;p58"/>
            <p:cNvSpPr txBox="1"/>
            <p:nvPr/>
          </p:nvSpPr>
          <p:spPr>
            <a:xfrm>
              <a:off x="1323637" y="2446650"/>
              <a:ext cx="1108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50" lIns="137150" spcFirstLastPara="1" rIns="137150" wrap="square" tIns="13715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3500">
                  <a:solidFill>
                    <a:srgbClr val="EF9528"/>
                  </a:solidFill>
                  <a:latin typeface="Ubuntu"/>
                  <a:ea typeface="Ubuntu"/>
                  <a:cs typeface="Ubuntu"/>
                  <a:sym typeface="Ubuntu"/>
                </a:rPr>
                <a:t>92%</a:t>
              </a:r>
              <a:endParaRPr b="1" sz="3500">
                <a:solidFill>
                  <a:srgbClr val="EF9528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86" name="Google Shape;286;p58"/>
            <p:cNvSpPr txBox="1"/>
            <p:nvPr/>
          </p:nvSpPr>
          <p:spPr>
            <a:xfrm>
              <a:off x="1323634" y="2094383"/>
              <a:ext cx="1072800" cy="4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50" lIns="137150" spcFirstLastPara="1" rIns="137150" wrap="square" tIns="13715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Educación y</a:t>
              </a:r>
              <a:endParaRPr b="1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analfabetismo</a:t>
              </a:r>
              <a:endParaRPr b="1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287" name="Google Shape;287;p58"/>
          <p:cNvSpPr txBox="1"/>
          <p:nvPr/>
        </p:nvSpPr>
        <p:spPr>
          <a:xfrm>
            <a:off x="4315688" y="4697325"/>
            <a:ext cx="1455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8" name="Google Shape;288;p58"/>
          <p:cNvSpPr txBox="1"/>
          <p:nvPr/>
        </p:nvSpPr>
        <p:spPr>
          <a:xfrm>
            <a:off x="2665575" y="7027725"/>
            <a:ext cx="1455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Medio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ambiente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9" name="Google Shape;289;p58"/>
          <p:cNvSpPr txBox="1"/>
          <p:nvPr/>
        </p:nvSpPr>
        <p:spPr>
          <a:xfrm>
            <a:off x="11801963" y="2958038"/>
            <a:ext cx="1755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tiene acceso a agua de la red pública en sus viviendas.</a:t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0" name="Google Shape;290;p58"/>
          <p:cNvSpPr txBox="1"/>
          <p:nvPr/>
        </p:nvSpPr>
        <p:spPr>
          <a:xfrm>
            <a:off x="11773650" y="2478350"/>
            <a:ext cx="172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27%</a:t>
            </a:r>
            <a:endParaRPr b="1" sz="35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1" name="Google Shape;291;p58"/>
          <p:cNvSpPr txBox="1"/>
          <p:nvPr/>
        </p:nvSpPr>
        <p:spPr>
          <a:xfrm>
            <a:off x="11773650" y="1949925"/>
            <a:ext cx="1455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Servicios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públicos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2" name="Google Shape;292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110441" y="3274905"/>
            <a:ext cx="3076127" cy="258196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8"/>
          <p:cNvSpPr txBox="1"/>
          <p:nvPr/>
        </p:nvSpPr>
        <p:spPr>
          <a:xfrm>
            <a:off x="15459563" y="5015438"/>
            <a:ext cx="1755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red vial de Chumbivilcas no está pavimentada.</a:t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4" name="Google Shape;294;p58"/>
          <p:cNvSpPr txBox="1"/>
          <p:nvPr/>
        </p:nvSpPr>
        <p:spPr>
          <a:xfrm>
            <a:off x="15431250" y="4535750"/>
            <a:ext cx="172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60%</a:t>
            </a:r>
            <a:endParaRPr b="1" sz="35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5" name="Google Shape;295;p58"/>
          <p:cNvSpPr txBox="1"/>
          <p:nvPr/>
        </p:nvSpPr>
        <p:spPr>
          <a:xfrm>
            <a:off x="15431250" y="4007325"/>
            <a:ext cx="1948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Infraestructura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vial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6" name="Google Shape;296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215840" y="5544413"/>
            <a:ext cx="2559087" cy="258196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8"/>
          <p:cNvSpPr txBox="1"/>
          <p:nvPr/>
        </p:nvSpPr>
        <p:spPr>
          <a:xfrm>
            <a:off x="12345150" y="7228463"/>
            <a:ext cx="17559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 el ingreso nominal promedio per cápita mensual.</a:t>
            </a:r>
            <a:endParaRPr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8" name="Google Shape;298;p58"/>
          <p:cNvSpPr txBox="1"/>
          <p:nvPr/>
        </p:nvSpPr>
        <p:spPr>
          <a:xfrm>
            <a:off x="12260025" y="6791363"/>
            <a:ext cx="17298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USD 73</a:t>
            </a:r>
            <a:endParaRPr b="1" sz="32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9" name="Google Shape;299;p58"/>
          <p:cNvSpPr txBox="1"/>
          <p:nvPr/>
        </p:nvSpPr>
        <p:spPr>
          <a:xfrm>
            <a:off x="12345150" y="6293325"/>
            <a:ext cx="1948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económico</a:t>
            </a:r>
            <a:endParaRPr b="1" sz="1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0" name="Google Shape;300;p58"/>
          <p:cNvSpPr txBox="1"/>
          <p:nvPr/>
        </p:nvSpPr>
        <p:spPr>
          <a:xfrm>
            <a:off x="12302175" y="8145525"/>
            <a:ext cx="1806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75" spcFirstLastPara="1" rIns="137175" wrap="square" tIns="685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s-ES" sz="11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r>
              <a:rPr lang="es-ES" sz="11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 sz="1100">
                <a:solidFill>
                  <a:srgbClr val="E00F2D"/>
                </a:solidFill>
                <a:latin typeface="Ubuntu Medium"/>
                <a:ea typeface="Ubuntu Medium"/>
                <a:cs typeface="Ubuntu Medium"/>
                <a:sym typeface="Ubuntu Medium"/>
              </a:rPr>
              <a:t>Chumbivilcas</a:t>
            </a: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USD 73</a:t>
            </a:r>
            <a:endParaRPr b="1"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s-ES" sz="11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* </a:t>
            </a:r>
            <a:r>
              <a:rPr lang="es-ES" sz="1100">
                <a:solidFill>
                  <a:srgbClr val="E00F2D"/>
                </a:solidFill>
                <a:latin typeface="Ubuntu Medium"/>
                <a:ea typeface="Ubuntu Medium"/>
                <a:cs typeface="Ubuntu Medium"/>
                <a:sym typeface="Ubuntu Medium"/>
              </a:rPr>
              <a:t>Lima</a:t>
            </a:r>
            <a:r>
              <a:rPr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ES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USD 354</a:t>
            </a:r>
            <a:endParaRPr b="1" sz="1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9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9"/>
          <p:cNvSpPr txBox="1"/>
          <p:nvPr/>
        </p:nvSpPr>
        <p:spPr>
          <a:xfrm>
            <a:off x="513875" y="2612248"/>
            <a:ext cx="965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</a:t>
            </a: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na mirada a la provincia de Chumbivilcas</a:t>
            </a:r>
            <a:endParaRPr b="1" sz="3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7" name="Google Shape;307;p59"/>
          <p:cNvSpPr/>
          <p:nvPr/>
        </p:nvSpPr>
        <p:spPr>
          <a:xfrm rot="-5400000">
            <a:off x="2820288" y="2829251"/>
            <a:ext cx="4586375" cy="6334850"/>
          </a:xfrm>
          <a:prstGeom prst="flowChartOffpageConnector">
            <a:avLst/>
          </a:prstGeom>
          <a:solidFill>
            <a:srgbClr val="EDF1F2"/>
          </a:solidFill>
          <a:ln cap="flat" cmpd="sng" w="9525">
            <a:solidFill>
              <a:srgbClr val="EDF1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308" name="Google Shape;308;p59"/>
          <p:cNvSpPr/>
          <p:nvPr/>
        </p:nvSpPr>
        <p:spPr>
          <a:xfrm>
            <a:off x="987850" y="7113275"/>
            <a:ext cx="1890000" cy="673500"/>
          </a:xfrm>
          <a:prstGeom prst="rect">
            <a:avLst/>
          </a:prstGeom>
          <a:solidFill>
            <a:srgbClr val="0B58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59"/>
          <p:cNvSpPr/>
          <p:nvPr/>
        </p:nvSpPr>
        <p:spPr>
          <a:xfrm>
            <a:off x="656500" y="4431225"/>
            <a:ext cx="2552700" cy="2552700"/>
          </a:xfrm>
          <a:prstGeom prst="ellipse">
            <a:avLst/>
          </a:prstGeom>
          <a:solidFill>
            <a:srgbClr val="0B5890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59"/>
          <p:cNvSpPr/>
          <p:nvPr/>
        </p:nvSpPr>
        <p:spPr>
          <a:xfrm>
            <a:off x="706150" y="7119125"/>
            <a:ext cx="2453400" cy="585000"/>
          </a:xfrm>
          <a:prstGeom prst="round2SameRect">
            <a:avLst>
              <a:gd fmla="val 16933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Acceso a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internet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1" name="Google Shape;31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675" y="5019127"/>
            <a:ext cx="1628351" cy="137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9"/>
          <p:cNvSpPr txBox="1"/>
          <p:nvPr/>
        </p:nvSpPr>
        <p:spPr>
          <a:xfrm>
            <a:off x="3504254" y="4346552"/>
            <a:ext cx="37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Chumbivilcas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(provincia)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59"/>
          <p:cNvSpPr/>
          <p:nvPr/>
        </p:nvSpPr>
        <p:spPr>
          <a:xfrm rot="5400000">
            <a:off x="3236425" y="4443909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9"/>
          <p:cNvSpPr txBox="1"/>
          <p:nvPr/>
        </p:nvSpPr>
        <p:spPr>
          <a:xfrm>
            <a:off x="3512425" y="6381350"/>
            <a:ext cx="33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Cusco </a:t>
            </a:r>
            <a:r>
              <a:rPr b="0" i="1" lang="es-ES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(departamento)</a:t>
            </a:r>
            <a:endParaRPr b="0" i="1" sz="1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59"/>
          <p:cNvSpPr/>
          <p:nvPr/>
        </p:nvSpPr>
        <p:spPr>
          <a:xfrm rot="5400000">
            <a:off x="3244400" y="6478696"/>
            <a:ext cx="306300" cy="205500"/>
          </a:xfrm>
          <a:prstGeom prst="triangle">
            <a:avLst>
              <a:gd fmla="val 5000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6" name="Google Shape;316;p59"/>
          <p:cNvCxnSpPr/>
          <p:nvPr/>
        </p:nvCxnSpPr>
        <p:spPr>
          <a:xfrm flipH="1" rot="10800000">
            <a:off x="3325525" y="5981625"/>
            <a:ext cx="4147800" cy="9600"/>
          </a:xfrm>
          <a:prstGeom prst="straightConnector1">
            <a:avLst/>
          </a:prstGeom>
          <a:noFill/>
          <a:ln cap="flat" cmpd="sng" w="38100">
            <a:solidFill>
              <a:srgbClr val="0B589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59"/>
          <p:cNvSpPr txBox="1"/>
          <p:nvPr/>
        </p:nvSpPr>
        <p:spPr>
          <a:xfrm>
            <a:off x="3321915" y="4962983"/>
            <a:ext cx="375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proporción de hogares que tienen conexión a Internet asciende a </a:t>
            </a:r>
            <a:r>
              <a:rPr b="1" i="0" lang="es-ES" sz="16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19.1</a:t>
            </a:r>
            <a:r>
              <a:rPr b="1" lang="es-ES" sz="1600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r>
              <a:rPr lang="es-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59"/>
          <p:cNvSpPr txBox="1"/>
          <p:nvPr/>
        </p:nvSpPr>
        <p:spPr>
          <a:xfrm>
            <a:off x="3286830" y="6943083"/>
            <a:ext cx="395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proporción de hogares que tienen conexión a internet asciende a </a:t>
            </a:r>
            <a:r>
              <a:rPr b="1" lang="es-ES" sz="16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35.2%</a:t>
            </a:r>
            <a:r>
              <a:rPr lang="es-ES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</p:txBody>
      </p:sp>
      <p:pic>
        <p:nvPicPr>
          <p:cNvPr id="319" name="Google Shape;31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8800" y="4515325"/>
            <a:ext cx="4274000" cy="42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0675" y="1915948"/>
            <a:ext cx="5288826" cy="51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0"/>
          <p:cNvSpPr/>
          <p:nvPr/>
        </p:nvSpPr>
        <p:spPr>
          <a:xfrm>
            <a:off x="7446125" y="3782875"/>
            <a:ext cx="4336200" cy="642900"/>
          </a:xfrm>
          <a:prstGeom prst="rect">
            <a:avLst/>
          </a:prstGeom>
          <a:solidFill>
            <a:srgbClr val="E6AF0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60"/>
          <p:cNvSpPr/>
          <p:nvPr/>
        </p:nvSpPr>
        <p:spPr>
          <a:xfrm>
            <a:off x="4560375" y="4475250"/>
            <a:ext cx="4859400" cy="642900"/>
          </a:xfrm>
          <a:prstGeom prst="rect">
            <a:avLst/>
          </a:prstGeom>
          <a:solidFill>
            <a:srgbClr val="D819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60"/>
          <p:cNvSpPr/>
          <p:nvPr/>
        </p:nvSpPr>
        <p:spPr>
          <a:xfrm>
            <a:off x="10989750" y="4475250"/>
            <a:ext cx="3394200" cy="642900"/>
          </a:xfrm>
          <a:prstGeom prst="rect">
            <a:avLst/>
          </a:prstGeom>
          <a:solidFill>
            <a:srgbClr val="8182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60"/>
          <p:cNvSpPr/>
          <p:nvPr/>
        </p:nvSpPr>
        <p:spPr>
          <a:xfrm>
            <a:off x="5846250" y="5921000"/>
            <a:ext cx="6579000" cy="74700"/>
          </a:xfrm>
          <a:prstGeom prst="rect">
            <a:avLst/>
          </a:prstGeom>
          <a:solidFill>
            <a:srgbClr val="C499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60"/>
          <p:cNvSpPr txBox="1"/>
          <p:nvPr/>
        </p:nvSpPr>
        <p:spPr>
          <a:xfrm>
            <a:off x="3455262" y="3734710"/>
            <a:ext cx="11377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¿Cómo generar </a:t>
            </a:r>
            <a:r>
              <a:rPr b="1" i="0" lang="es-ES" sz="4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valor compartido</a:t>
            </a:r>
            <a:r>
              <a:rPr b="1" i="0" lang="es-ES" sz="40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 través de la </a:t>
            </a:r>
            <a:r>
              <a:rPr b="1" i="0" lang="es-ES" sz="4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participación activa</a:t>
            </a:r>
            <a:r>
              <a:rPr b="1" i="0" lang="es-ES" sz="40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los </a:t>
            </a:r>
            <a:r>
              <a:rPr b="1" lang="es-ES" sz="4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b="1" i="0" lang="es-ES" sz="4000" u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takeholders</a:t>
            </a:r>
            <a:r>
              <a:rPr b="1" i="0" lang="es-ES" sz="40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su desarrollo territorial?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1"/>
          <p:cNvSpPr/>
          <p:nvPr/>
        </p:nvSpPr>
        <p:spPr>
          <a:xfrm>
            <a:off x="6510025" y="4040325"/>
            <a:ext cx="9187500" cy="38472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61"/>
          <p:cNvSpPr/>
          <p:nvPr/>
        </p:nvSpPr>
        <p:spPr>
          <a:xfrm rot="-5400000">
            <a:off x="2271875" y="2574875"/>
            <a:ext cx="4764225" cy="6778075"/>
          </a:xfrm>
          <a:prstGeom prst="flowChartOffpageConnector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61"/>
          <p:cNvSpPr txBox="1"/>
          <p:nvPr/>
        </p:nvSpPr>
        <p:spPr>
          <a:xfrm>
            <a:off x="1657351" y="4040332"/>
            <a:ext cx="49296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latin typeface="Ubuntu"/>
                <a:ea typeface="Ubuntu"/>
                <a:cs typeface="Ubuntu"/>
                <a:sym typeface="Ubuntu"/>
              </a:rPr>
              <a:t>Es el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conjunto de </a:t>
            </a:r>
            <a:r>
              <a:rPr b="1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políticas y prácticas operacionales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que mejoran la capacidad competitiva de una empresa a la vez que contribuyen a mejorar las condiciones económicas y sociales de las comunidades locales donde opera.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Según </a:t>
            </a:r>
            <a:r>
              <a:rPr b="1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Miguel Incháustegui</a:t>
            </a:r>
            <a:r>
              <a:rPr b="0" i="0" lang="es-ES" sz="2000" u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la estrategia lograda a través de los años de experiencia en el sector privado, así como en el sector público refieren que: </a:t>
            </a:r>
            <a:endParaRPr/>
          </a:p>
        </p:txBody>
      </p:sp>
      <p:sp>
        <p:nvSpPr>
          <p:cNvPr id="337" name="Google Shape;337;p61"/>
          <p:cNvSpPr txBox="1"/>
          <p:nvPr/>
        </p:nvSpPr>
        <p:spPr>
          <a:xfrm>
            <a:off x="8544328" y="4604682"/>
            <a:ext cx="55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ES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Cuando hay mayor cooperación entre todos los actores puede lograrse convivencia, basada en el diálogo con respeto y eso ayuda a generar el desarrollo de los proyectos sociales. </a:t>
            </a:r>
            <a:endParaRPr b="0" i="1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61"/>
          <p:cNvSpPr txBox="1"/>
          <p:nvPr/>
        </p:nvSpPr>
        <p:spPr>
          <a:xfrm>
            <a:off x="8467059" y="6319389"/>
            <a:ext cx="55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ES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Para mantener o incrementar la aceptación social necesitamos incrementar el nivel de cooperación entre los actores y disminuir el nivel de conflicto.</a:t>
            </a:r>
            <a:endParaRPr/>
          </a:p>
        </p:txBody>
      </p:sp>
      <p:cxnSp>
        <p:nvCxnSpPr>
          <p:cNvPr id="339" name="Google Shape;339;p61"/>
          <p:cNvCxnSpPr/>
          <p:nvPr/>
        </p:nvCxnSpPr>
        <p:spPr>
          <a:xfrm rot="10800000">
            <a:off x="8544280" y="6204209"/>
            <a:ext cx="5494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340" name="Google Shape;340;p61"/>
          <p:cNvGrpSpPr/>
          <p:nvPr/>
        </p:nvGrpSpPr>
        <p:grpSpPr>
          <a:xfrm>
            <a:off x="14218849" y="4509253"/>
            <a:ext cx="3002646" cy="3002646"/>
            <a:chOff x="14405161" y="5143500"/>
            <a:chExt cx="3002646" cy="3002646"/>
          </a:xfrm>
        </p:grpSpPr>
        <p:sp>
          <p:nvSpPr>
            <p:cNvPr id="341" name="Google Shape;341;p61"/>
            <p:cNvSpPr/>
            <p:nvPr/>
          </p:nvSpPr>
          <p:spPr>
            <a:xfrm>
              <a:off x="14405161" y="5143500"/>
              <a:ext cx="3002646" cy="30026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2" name="Google Shape;342;p61"/>
            <p:cNvPicPr preferRelativeResize="0"/>
            <p:nvPr/>
          </p:nvPicPr>
          <p:blipFill rotWithShape="1">
            <a:blip r:embed="rId3">
              <a:alphaModFix/>
            </a:blip>
            <a:srcRect b="1050" l="14779" r="18589" t="11033"/>
            <a:stretch/>
          </p:blipFill>
          <p:spPr>
            <a:xfrm>
              <a:off x="14525621" y="5243762"/>
              <a:ext cx="2802122" cy="2802122"/>
            </a:xfrm>
            <a:custGeom>
              <a:rect b="b" l="l" r="r" t="t"/>
              <a:pathLst>
                <a:path extrusionOk="0" h="2802122" w="2802122">
                  <a:moveTo>
                    <a:pt x="1401062" y="0"/>
                  </a:moveTo>
                  <a:cubicBezTo>
                    <a:pt x="2174846" y="0"/>
                    <a:pt x="2802122" y="627276"/>
                    <a:pt x="2802122" y="1401061"/>
                  </a:cubicBezTo>
                  <a:cubicBezTo>
                    <a:pt x="2802122" y="2174846"/>
                    <a:pt x="2174846" y="2802122"/>
                    <a:pt x="1401062" y="2802122"/>
                  </a:cubicBezTo>
                  <a:cubicBezTo>
                    <a:pt x="627276" y="2802122"/>
                    <a:pt x="0" y="2174846"/>
                    <a:pt x="0" y="1401061"/>
                  </a:cubicBezTo>
                  <a:cubicBezTo>
                    <a:pt x="0" y="627276"/>
                    <a:pt x="627276" y="0"/>
                    <a:pt x="1401062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343" name="Google Shape;343;p61"/>
          <p:cNvSpPr/>
          <p:nvPr/>
        </p:nvSpPr>
        <p:spPr>
          <a:xfrm>
            <a:off x="590041" y="3211665"/>
            <a:ext cx="522900" cy="1116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61"/>
          <p:cNvSpPr txBox="1"/>
          <p:nvPr/>
        </p:nvSpPr>
        <p:spPr>
          <a:xfrm>
            <a:off x="513875" y="2612250"/>
            <a:ext cx="456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valor compartido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5" name="Google Shape;345;p61"/>
          <p:cNvSpPr/>
          <p:nvPr/>
        </p:nvSpPr>
        <p:spPr>
          <a:xfrm>
            <a:off x="7286400" y="3123250"/>
            <a:ext cx="1596300" cy="1596300"/>
          </a:xfrm>
          <a:prstGeom prst="ellipse">
            <a:avLst/>
          </a:prstGeom>
          <a:solidFill>
            <a:srgbClr val="F68C1E"/>
          </a:solidFill>
          <a:ln cap="flat" cmpd="sng" w="762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61"/>
          <p:cNvSpPr txBox="1"/>
          <p:nvPr/>
        </p:nvSpPr>
        <p:spPr>
          <a:xfrm>
            <a:off x="7098736" y="3211675"/>
            <a:ext cx="1728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”</a:t>
            </a:r>
            <a:endParaRPr sz="1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_Custom Design">
  <a:themeElements>
    <a:clrScheme name="geometric">
      <a:dk1>
        <a:srgbClr val="000000"/>
      </a:dk1>
      <a:lt1>
        <a:srgbClr val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